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323" r:id="rId22"/>
    <p:sldId id="324" r:id="rId23"/>
    <p:sldId id="325" r:id="rId24"/>
    <p:sldId id="326" r:id="rId25"/>
    <p:sldId id="311" r:id="rId26"/>
    <p:sldId id="277" r:id="rId27"/>
    <p:sldId id="312" r:id="rId28"/>
    <p:sldId id="278" r:id="rId29"/>
    <p:sldId id="279" r:id="rId30"/>
    <p:sldId id="280" r:id="rId31"/>
    <p:sldId id="281"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4380"/>
    <p:restoredTop sz="94660"/>
  </p:normalViewPr>
  <p:slideViewPr>
    <p:cSldViewPr>
      <p:cViewPr varScale="1">
        <p:scale>
          <a:sx n="45" d="100"/>
          <a:sy n="45" d="100"/>
        </p:scale>
        <p:origin x="-1236"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viewProps" Target="view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presProps" Target="pres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F3F18E4A-2D41-4682-B10F-C1FB74CB3607}" type="datetimeFigureOut">
              <a:rPr lang="ar-SA" smtClean="0"/>
              <a:pPr/>
              <a:t>15/12/1441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E4F3F3A-4D57-49EF-B503-3B7368BF88C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F3F3A-4D57-49EF-B503-3B7368BF88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F3F3A-4D57-49EF-B503-3B7368BF88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F3F18E4A-2D41-4682-B10F-C1FB74CB3607}" type="datetimeFigureOut">
              <a:rPr lang="ar-SA" smtClean="0"/>
              <a:pPr/>
              <a:t>15/12/1441</a:t>
            </a:fld>
            <a:endParaRPr lang="en-US"/>
          </a:p>
        </p:txBody>
      </p:sp>
      <p:sp>
        <p:nvSpPr>
          <p:cNvPr id="9" name="Slide Number Placeholder 8"/>
          <p:cNvSpPr>
            <a:spLocks noGrp="1"/>
          </p:cNvSpPr>
          <p:nvPr>
            <p:ph type="sldNum" sz="quarter" idx="15"/>
          </p:nvPr>
        </p:nvSpPr>
        <p:spPr/>
        <p:txBody>
          <a:bodyPr rtlCol="0"/>
          <a:lstStyle/>
          <a:p>
            <a:fld id="{EE4F3F3A-4D57-49EF-B503-3B7368BF88C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3F18E4A-2D41-4682-B10F-C1FB74CB3607}" type="datetimeFigureOut">
              <a:rPr lang="ar-SA" smtClean="0"/>
              <a:pPr/>
              <a:t>15/12/1441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E4F3F3A-4D57-49EF-B503-3B7368BF88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F3F3A-4D57-49EF-B503-3B7368BF88C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4F3F3A-4D57-49EF-B503-3B7368BF88C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F3F18E4A-2D41-4682-B10F-C1FB74CB3607}" type="datetimeFigureOut">
              <a:rPr lang="ar-SA" smtClean="0"/>
              <a:pPr/>
              <a:t>15/12/1441</a:t>
            </a:fld>
            <a:endParaRPr lang="en-US"/>
          </a:p>
        </p:txBody>
      </p:sp>
      <p:sp>
        <p:nvSpPr>
          <p:cNvPr id="7" name="Slide Number Placeholder 6"/>
          <p:cNvSpPr>
            <a:spLocks noGrp="1"/>
          </p:cNvSpPr>
          <p:nvPr>
            <p:ph type="sldNum" sz="quarter" idx="11"/>
          </p:nvPr>
        </p:nvSpPr>
        <p:spPr/>
        <p:txBody>
          <a:bodyPr rtlCol="0"/>
          <a:lstStyle/>
          <a:p>
            <a:fld id="{EE4F3F3A-4D57-49EF-B503-3B7368BF88C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F18E4A-2D41-4682-B10F-C1FB74CB3607}" type="datetimeFigureOut">
              <a:rPr lang="ar-SA" smtClean="0"/>
              <a:pPr/>
              <a:t>15/12/1441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4F3F3A-4D57-49EF-B503-3B7368BF88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F3F18E4A-2D41-4682-B10F-C1FB74CB3607}" type="datetimeFigureOut">
              <a:rPr lang="ar-SA" smtClean="0"/>
              <a:pPr/>
              <a:t>15/12/1441</a:t>
            </a:fld>
            <a:endParaRPr lang="en-US"/>
          </a:p>
        </p:txBody>
      </p:sp>
      <p:sp>
        <p:nvSpPr>
          <p:cNvPr id="22" name="Slide Number Placeholder 21"/>
          <p:cNvSpPr>
            <a:spLocks noGrp="1"/>
          </p:cNvSpPr>
          <p:nvPr>
            <p:ph type="sldNum" sz="quarter" idx="15"/>
          </p:nvPr>
        </p:nvSpPr>
        <p:spPr/>
        <p:txBody>
          <a:bodyPr rtlCol="0"/>
          <a:lstStyle/>
          <a:p>
            <a:fld id="{EE4F3F3A-4D57-49EF-B503-3B7368BF88C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3F18E4A-2D41-4682-B10F-C1FB74CB3607}" type="datetimeFigureOut">
              <a:rPr lang="ar-SA" smtClean="0"/>
              <a:pPr/>
              <a:t>15/12/1441</a:t>
            </a:fld>
            <a:endParaRPr lang="en-US"/>
          </a:p>
        </p:txBody>
      </p:sp>
      <p:sp>
        <p:nvSpPr>
          <p:cNvPr id="18" name="Slide Number Placeholder 17"/>
          <p:cNvSpPr>
            <a:spLocks noGrp="1"/>
          </p:cNvSpPr>
          <p:nvPr>
            <p:ph type="sldNum" sz="quarter" idx="11"/>
          </p:nvPr>
        </p:nvSpPr>
        <p:spPr/>
        <p:txBody>
          <a:bodyPr rtlCol="0"/>
          <a:lstStyle/>
          <a:p>
            <a:fld id="{EE4F3F3A-4D57-49EF-B503-3B7368BF88C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3F18E4A-2D41-4682-B10F-C1FB74CB3607}" type="datetimeFigureOut">
              <a:rPr lang="ar-SA" smtClean="0"/>
              <a:pPr/>
              <a:t>15/12/1441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E4F3F3A-4D57-49EF-B503-3B7368BF88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 /><Relationship Id="rId2" Type="http://schemas.openxmlformats.org/officeDocument/2006/relationships/audio" Target="../media/media1.wav" /><Relationship Id="rId1" Type="http://schemas.microsoft.com/office/2007/relationships/media" Target="../media/media1.wav" /><Relationship Id="rId4" Type="http://schemas.openxmlformats.org/officeDocument/2006/relationships/image" Target="../media/image2.png" /></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0.wav" /><Relationship Id="rId1" Type="http://schemas.microsoft.com/office/2007/relationships/media" Target="../media/media10.wav" /><Relationship Id="rId4" Type="http://schemas.openxmlformats.org/officeDocument/2006/relationships/image" Target="../media/image2.png" /></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1.wav" /><Relationship Id="rId1" Type="http://schemas.microsoft.com/office/2007/relationships/media" Target="../media/media11.wav" /><Relationship Id="rId4" Type="http://schemas.openxmlformats.org/officeDocument/2006/relationships/image" Target="../media/image2.png" /></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2.wav" /><Relationship Id="rId1" Type="http://schemas.microsoft.com/office/2007/relationships/media" Target="../media/media12.wav" /><Relationship Id="rId4" Type="http://schemas.openxmlformats.org/officeDocument/2006/relationships/image" Target="../media/image2.png" /></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3.wav" /><Relationship Id="rId1" Type="http://schemas.microsoft.com/office/2007/relationships/media" Target="../media/media13.wav" /><Relationship Id="rId4" Type="http://schemas.openxmlformats.org/officeDocument/2006/relationships/image" Target="../media/image2.png" /></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4.wav" /><Relationship Id="rId1" Type="http://schemas.microsoft.com/office/2007/relationships/media" Target="../media/media14.wav" /><Relationship Id="rId4" Type="http://schemas.openxmlformats.org/officeDocument/2006/relationships/image" Target="../media/image2.png" /></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5.wav" /><Relationship Id="rId1" Type="http://schemas.microsoft.com/office/2007/relationships/media" Target="../media/media15.wav" /><Relationship Id="rId4" Type="http://schemas.openxmlformats.org/officeDocument/2006/relationships/image" Target="../media/image2.png" /></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6.wav" /><Relationship Id="rId1" Type="http://schemas.microsoft.com/office/2007/relationships/media" Target="../media/media16.wav" /><Relationship Id="rId4" Type="http://schemas.openxmlformats.org/officeDocument/2006/relationships/image" Target="../media/image2.png" /></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7.wav" /><Relationship Id="rId1" Type="http://schemas.microsoft.com/office/2007/relationships/media" Target="../media/media17.wav" /><Relationship Id="rId4" Type="http://schemas.openxmlformats.org/officeDocument/2006/relationships/image" Target="../media/image2.png" /></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8.wav" /><Relationship Id="rId1" Type="http://schemas.microsoft.com/office/2007/relationships/media" Target="../media/media18.wav" /><Relationship Id="rId4" Type="http://schemas.openxmlformats.org/officeDocument/2006/relationships/image" Target="../media/image2.png" /></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19.wav" /><Relationship Id="rId1" Type="http://schemas.microsoft.com/office/2007/relationships/media" Target="../media/media19.wav" /><Relationship Id="rId4" Type="http://schemas.openxmlformats.org/officeDocument/2006/relationships/image" Target="../media/image2.png" /></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wav" /><Relationship Id="rId1" Type="http://schemas.microsoft.com/office/2007/relationships/media" Target="../media/media2.wav" /><Relationship Id="rId5" Type="http://schemas.openxmlformats.org/officeDocument/2006/relationships/image" Target="../media/image2.png" /><Relationship Id="rId4" Type="http://schemas.openxmlformats.org/officeDocument/2006/relationships/image" Target="../media/image3.png" /></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0.wav" /><Relationship Id="rId1" Type="http://schemas.microsoft.com/office/2007/relationships/media" Target="../media/media20.wav" /><Relationship Id="rId4" Type="http://schemas.openxmlformats.org/officeDocument/2006/relationships/image" Target="../media/image2.png" /></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1.wav" /><Relationship Id="rId1" Type="http://schemas.microsoft.com/office/2007/relationships/media" Target="../media/media21.wav" /><Relationship Id="rId5" Type="http://schemas.openxmlformats.org/officeDocument/2006/relationships/image" Target="../media/image2.png" /><Relationship Id="rId4" Type="http://schemas.openxmlformats.org/officeDocument/2006/relationships/image" Target="../media/image4.png" /></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2.wav" /><Relationship Id="rId1" Type="http://schemas.microsoft.com/office/2007/relationships/media" Target="../media/media22.wav" /><Relationship Id="rId5" Type="http://schemas.openxmlformats.org/officeDocument/2006/relationships/image" Target="../media/image2.png" /><Relationship Id="rId4" Type="http://schemas.openxmlformats.org/officeDocument/2006/relationships/image" Target="../media/image5.png" /></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3.wav" /><Relationship Id="rId1" Type="http://schemas.microsoft.com/office/2007/relationships/media" Target="../media/media23.wav" /><Relationship Id="rId5" Type="http://schemas.openxmlformats.org/officeDocument/2006/relationships/image" Target="../media/image2.png" /><Relationship Id="rId4" Type="http://schemas.openxmlformats.org/officeDocument/2006/relationships/image" Target="../media/image6.png" /></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4.wav" /><Relationship Id="rId1" Type="http://schemas.microsoft.com/office/2007/relationships/media" Target="../media/media24.wav" /><Relationship Id="rId5" Type="http://schemas.openxmlformats.org/officeDocument/2006/relationships/image" Target="../media/image2.png" /><Relationship Id="rId4" Type="http://schemas.openxmlformats.org/officeDocument/2006/relationships/image" Target="../media/image7.png" /></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5.wav" /><Relationship Id="rId1" Type="http://schemas.microsoft.com/office/2007/relationships/media" Target="../media/media25.wav" /><Relationship Id="rId5" Type="http://schemas.openxmlformats.org/officeDocument/2006/relationships/image" Target="../media/image2.png" /><Relationship Id="rId4" Type="http://schemas.openxmlformats.org/officeDocument/2006/relationships/image" Target="../media/image8.png" /></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6.wav" /><Relationship Id="rId1" Type="http://schemas.microsoft.com/office/2007/relationships/media" Target="../media/media26.wav" /><Relationship Id="rId4" Type="http://schemas.openxmlformats.org/officeDocument/2006/relationships/image" Target="../media/image2.png" /></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7.wav" /><Relationship Id="rId1" Type="http://schemas.microsoft.com/office/2007/relationships/media" Target="../media/media27.wav" /><Relationship Id="rId4" Type="http://schemas.openxmlformats.org/officeDocument/2006/relationships/image" Target="../media/image2.png" /></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8.wav" /><Relationship Id="rId1" Type="http://schemas.microsoft.com/office/2007/relationships/media" Target="../media/media28.wav" /><Relationship Id="rId4" Type="http://schemas.openxmlformats.org/officeDocument/2006/relationships/image" Target="../media/image2.png" /></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29.wav" /><Relationship Id="rId1" Type="http://schemas.microsoft.com/office/2007/relationships/media" Target="../media/media29.wav" /><Relationship Id="rId4" Type="http://schemas.openxmlformats.org/officeDocument/2006/relationships/image" Target="../media/image2.png" /></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wav" /><Relationship Id="rId1" Type="http://schemas.microsoft.com/office/2007/relationships/media" Target="../media/media3.wav" /><Relationship Id="rId4" Type="http://schemas.openxmlformats.org/officeDocument/2006/relationships/image" Target="../media/image2.png" /></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0.wav" /><Relationship Id="rId1" Type="http://schemas.microsoft.com/office/2007/relationships/media" Target="../media/media30.wav" /><Relationship Id="rId5" Type="http://schemas.openxmlformats.org/officeDocument/2006/relationships/image" Target="../media/image2.png" /><Relationship Id="rId4" Type="http://schemas.openxmlformats.org/officeDocument/2006/relationships/image" Target="../media/image9.png" /></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31.wav" /><Relationship Id="rId1" Type="http://schemas.microsoft.com/office/2007/relationships/media" Target="../media/media31.wav" /><Relationship Id="rId4" Type="http://schemas.openxmlformats.org/officeDocument/2006/relationships/image" Target="../media/image2.png" /></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4.wav" /><Relationship Id="rId1" Type="http://schemas.microsoft.com/office/2007/relationships/media" Target="../media/media4.wav" /><Relationship Id="rId4" Type="http://schemas.openxmlformats.org/officeDocument/2006/relationships/image" Target="../media/image2.png" /></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5.wav" /><Relationship Id="rId1" Type="http://schemas.microsoft.com/office/2007/relationships/media" Target="../media/media5.wav" /><Relationship Id="rId4" Type="http://schemas.openxmlformats.org/officeDocument/2006/relationships/image" Target="../media/image2.png" /></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6.wav" /><Relationship Id="rId1" Type="http://schemas.microsoft.com/office/2007/relationships/media" Target="../media/media6.wav" /><Relationship Id="rId4" Type="http://schemas.openxmlformats.org/officeDocument/2006/relationships/image" Target="../media/image2.png" /></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7.wav" /><Relationship Id="rId1" Type="http://schemas.microsoft.com/office/2007/relationships/media" Target="../media/media7.wav" /><Relationship Id="rId4" Type="http://schemas.openxmlformats.org/officeDocument/2006/relationships/image" Target="../media/image2.png" /></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8.wav" /><Relationship Id="rId1" Type="http://schemas.microsoft.com/office/2007/relationships/media" Target="../media/media8.wav" /><Relationship Id="rId4" Type="http://schemas.openxmlformats.org/officeDocument/2006/relationships/image" Target="../media/image2.png" /></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 /><Relationship Id="rId2" Type="http://schemas.openxmlformats.org/officeDocument/2006/relationships/audio" Target="../media/media9.wav" /><Relationship Id="rId1" Type="http://schemas.microsoft.com/office/2007/relationships/media" Target="../media/media9.wav" /><Relationship Id="rId4" Type="http://schemas.openxmlformats.org/officeDocument/2006/relationships/image" Target="../media/image2.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a:t>Endocrine system</a:t>
            </a:r>
          </a:p>
        </p:txBody>
      </p:sp>
      <p:sp>
        <p:nvSpPr>
          <p:cNvPr id="3" name="Subtitle 2"/>
          <p:cNvSpPr>
            <a:spLocks noGrp="1"/>
          </p:cNvSpPr>
          <p:nvPr>
            <p:ph type="subTitle" idx="1"/>
          </p:nvPr>
        </p:nvSpPr>
        <p:spPr/>
        <p:txBody>
          <a:bodyPr>
            <a:normAutofit/>
          </a:bodyPr>
          <a:lstStyle/>
          <a:p>
            <a:r>
              <a:rPr lang="en-US" sz="2400" dirty="0">
                <a:solidFill>
                  <a:srgbClr val="FF0000"/>
                </a:solidFill>
              </a:rPr>
              <a:t>Dr/Ebtihal Kamal</a:t>
            </a:r>
          </a:p>
          <a:p>
            <a:endParaRPr lang="en-US" sz="2400" dirty="0">
              <a:solidFill>
                <a:srgbClr val="FF0000"/>
              </a:solidFill>
            </a:endParaRPr>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1435"/>
    </mc:Choice>
    <mc:Fallback>
      <p:transition spd="slow" advTm="314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rtl="0"/>
            <a:r>
              <a:rPr lang="en-US" dirty="0"/>
              <a:t>When the concentration of the free form of a hormone decreases, then more of this hormone will be released from the binding proteins.</a:t>
            </a:r>
          </a:p>
          <a:p>
            <a:pPr algn="just" rtl="0"/>
            <a:r>
              <a:rPr lang="en-US" dirty="0"/>
              <a:t> The free hormone is the biologically active form. It binds to the target tissue to cause its actions and is involved with the negative feedback control of its secretion</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37434"/>
    </mc:Choice>
    <mc:Fallback>
      <p:transition spd="slow" advTm="1374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rtl="0"/>
            <a:r>
              <a:rPr lang="en-US" dirty="0"/>
              <a:t>The binding of hormones to plasma proteins has several beneficial effects, including:</a:t>
            </a:r>
          </a:p>
          <a:p>
            <a:pPr algn="just" rtl="0">
              <a:buFont typeface="Wingdings" pitchFamily="2" charset="2"/>
              <a:buChar char="Ø"/>
            </a:pPr>
            <a:r>
              <a:rPr lang="en-US" dirty="0"/>
              <a:t>• Facilitation of transport</a:t>
            </a:r>
          </a:p>
          <a:p>
            <a:pPr algn="just" rtl="0">
              <a:buFont typeface="Wingdings" pitchFamily="2" charset="2"/>
              <a:buChar char="Ø"/>
            </a:pPr>
            <a:r>
              <a:rPr lang="en-US" dirty="0"/>
              <a:t>• Prolonged half-life</a:t>
            </a:r>
          </a:p>
          <a:p>
            <a:pPr algn="just" rtl="0">
              <a:buFont typeface="Wingdings" pitchFamily="2" charset="2"/>
              <a:buChar char="Ø"/>
            </a:pPr>
            <a:r>
              <a:rPr lang="en-US" dirty="0"/>
              <a:t>• Hormone reservoir</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69261"/>
    </mc:Choice>
    <mc:Fallback>
      <p:transition spd="slow" advTm="692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467600" cy="1143000"/>
          </a:xfrm>
        </p:spPr>
        <p:txBody>
          <a:bodyPr>
            <a:noAutofit/>
          </a:bodyPr>
          <a:lstStyle/>
          <a:p>
            <a:pPr algn="ctr"/>
            <a:r>
              <a:rPr lang="en-US" sz="2800" b="1" dirty="0">
                <a:solidFill>
                  <a:srgbClr val="FF0000"/>
                </a:solidFill>
              </a:rPr>
              <a:t>Functional classification of hormones</a:t>
            </a:r>
            <a:br>
              <a:rPr lang="en-US" sz="2800" b="1" dirty="0">
                <a:solidFill>
                  <a:srgbClr val="FF0000"/>
                </a:solidFill>
              </a:rPr>
            </a:br>
            <a:endParaRPr lang="en-US" sz="2800" b="1" dirty="0">
              <a:solidFill>
                <a:srgbClr val="FF0000"/>
              </a:solidFill>
            </a:endParaRPr>
          </a:p>
        </p:txBody>
      </p:sp>
      <p:sp>
        <p:nvSpPr>
          <p:cNvPr id="3" name="Content Placeholder 2"/>
          <p:cNvSpPr>
            <a:spLocks noGrp="1"/>
          </p:cNvSpPr>
          <p:nvPr>
            <p:ph sz="quarter" idx="1"/>
          </p:nvPr>
        </p:nvSpPr>
        <p:spPr/>
        <p:txBody>
          <a:bodyPr>
            <a:normAutofit/>
          </a:bodyPr>
          <a:lstStyle/>
          <a:p>
            <a:pPr algn="just" rtl="0">
              <a:buFont typeface="Wingdings" pitchFamily="2" charset="2"/>
              <a:buChar char="Ø"/>
            </a:pPr>
            <a:r>
              <a:rPr lang="en-US" dirty="0"/>
              <a:t>• </a:t>
            </a:r>
            <a:r>
              <a:rPr lang="en-US" dirty="0" err="1"/>
              <a:t>Trophic</a:t>
            </a:r>
            <a:r>
              <a:rPr lang="en-US" dirty="0"/>
              <a:t> hormones</a:t>
            </a:r>
          </a:p>
          <a:p>
            <a:pPr algn="just" rtl="0">
              <a:buFont typeface="Wingdings" pitchFamily="2" charset="2"/>
              <a:buChar char="Ø"/>
            </a:pPr>
            <a:r>
              <a:rPr lang="en-US" dirty="0"/>
              <a:t>• </a:t>
            </a:r>
            <a:r>
              <a:rPr lang="en-US" dirty="0" err="1"/>
              <a:t>Nontrophic</a:t>
            </a:r>
            <a:r>
              <a:rPr lang="en-US" dirty="0"/>
              <a:t> hormones</a:t>
            </a:r>
          </a:p>
          <a:p>
            <a:pPr algn="just" rtl="0"/>
            <a:r>
              <a:rPr lang="en-US" dirty="0"/>
              <a:t>A </a:t>
            </a:r>
            <a:r>
              <a:rPr lang="en-US" i="1" dirty="0" err="1">
                <a:solidFill>
                  <a:srgbClr val="FF0000"/>
                </a:solidFill>
              </a:rPr>
              <a:t>trophic</a:t>
            </a:r>
            <a:r>
              <a:rPr lang="en-US" i="1" dirty="0">
                <a:solidFill>
                  <a:srgbClr val="FF0000"/>
                </a:solidFill>
              </a:rPr>
              <a:t> hormone </a:t>
            </a:r>
            <a:r>
              <a:rPr lang="en-US" dirty="0"/>
              <a:t>acts on another endocrine gland to stimulate secretion of its hormone. For example, </a:t>
            </a:r>
            <a:r>
              <a:rPr lang="en-US" dirty="0" err="1"/>
              <a:t>thyrotropin</a:t>
            </a:r>
            <a:r>
              <a:rPr lang="en-US" dirty="0"/>
              <a:t>, or thyroid-stimulating hormone (TSH), stimulates the secretion of thyroid hormones. </a:t>
            </a:r>
            <a:r>
              <a:rPr lang="en-US" dirty="0" err="1"/>
              <a:t>Adrenocorticotropin</a:t>
            </a:r>
            <a:r>
              <a:rPr lang="en-US" dirty="0"/>
              <a:t>, or </a:t>
            </a:r>
            <a:r>
              <a:rPr lang="en-US" dirty="0" err="1"/>
              <a:t>adrenocorticotropic</a:t>
            </a:r>
            <a:r>
              <a:rPr lang="en-US" dirty="0"/>
              <a:t> hormone (ACTH), stimulates the adrenal cortex to secrete the hormone </a:t>
            </a:r>
            <a:r>
              <a:rPr lang="en-US" dirty="0" err="1"/>
              <a:t>cortisol</a:t>
            </a:r>
            <a:endParaRPr lang="en-US"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20066"/>
    </mc:Choice>
    <mc:Fallback>
      <p:transition spd="slow" advTm="1200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r>
              <a:rPr lang="en-US" dirty="0">
                <a:solidFill>
                  <a:srgbClr val="FF0000"/>
                </a:solidFill>
              </a:rPr>
              <a:t>A </a:t>
            </a:r>
            <a:r>
              <a:rPr lang="en-US" i="1" dirty="0" err="1">
                <a:solidFill>
                  <a:srgbClr val="FF0000"/>
                </a:solidFill>
              </a:rPr>
              <a:t>nontrophic</a:t>
            </a:r>
            <a:r>
              <a:rPr lang="en-US" i="1" dirty="0">
                <a:solidFill>
                  <a:srgbClr val="FF0000"/>
                </a:solidFill>
              </a:rPr>
              <a:t> hormone</a:t>
            </a:r>
          </a:p>
          <a:p>
            <a:pPr algn="just" rtl="0">
              <a:buNone/>
            </a:pPr>
            <a:r>
              <a:rPr lang="en-US" dirty="0"/>
              <a:t>    acts on </a:t>
            </a:r>
            <a:r>
              <a:rPr lang="en-US" dirty="0" err="1"/>
              <a:t>nonendocrine</a:t>
            </a:r>
            <a:r>
              <a:rPr lang="en-US" dirty="0"/>
              <a:t> target tissues. For example, </a:t>
            </a:r>
            <a:r>
              <a:rPr lang="en-US" dirty="0" err="1"/>
              <a:t>parathormone</a:t>
            </a:r>
            <a:r>
              <a:rPr lang="en-US" dirty="0"/>
              <a:t> released from the parathyroid glands acts on bone tissue to stimulate the release of calcium into the blood. Aldosterone released from the cortical region of the adrenal glands acts on the kidney to stimulate the reabsorption of sodium into the blood.</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50287"/>
    </mc:Choice>
    <mc:Fallback>
      <p:transition spd="slow" advTm="50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8229600" cy="503238"/>
          </a:xfrm>
        </p:spPr>
        <p:txBody>
          <a:bodyPr>
            <a:noAutofit/>
          </a:bodyPr>
          <a:lstStyle/>
          <a:p>
            <a:pPr algn="ctr"/>
            <a:r>
              <a:rPr lang="en-US" sz="3200" b="1" dirty="0">
                <a:solidFill>
                  <a:srgbClr val="FF0000"/>
                </a:solidFill>
              </a:rPr>
              <a:t>Hormone interactions</a:t>
            </a:r>
            <a:br>
              <a:rPr lang="ar-SA" sz="3200" b="1" dirty="0">
                <a:solidFill>
                  <a:srgbClr val="FF0000"/>
                </a:solidFill>
              </a:rPr>
            </a:br>
            <a:br>
              <a:rPr lang="en-US" sz="3200" b="1" dirty="0">
                <a:solidFill>
                  <a:srgbClr val="FF0000"/>
                </a:solidFill>
              </a:rPr>
            </a:br>
            <a:endParaRPr lang="en-US" sz="3200" b="1" dirty="0">
              <a:solidFill>
                <a:srgbClr val="FF0000"/>
              </a:solidFill>
            </a:endParaRPr>
          </a:p>
        </p:txBody>
      </p:sp>
      <p:sp>
        <p:nvSpPr>
          <p:cNvPr id="3" name="Content Placeholder 2"/>
          <p:cNvSpPr>
            <a:spLocks noGrp="1"/>
          </p:cNvSpPr>
          <p:nvPr>
            <p:ph sz="quarter" idx="1"/>
          </p:nvPr>
        </p:nvSpPr>
        <p:spPr/>
        <p:txBody>
          <a:bodyPr/>
          <a:lstStyle/>
          <a:p>
            <a:pPr algn="l" rtl="0"/>
            <a:r>
              <a:rPr lang="en-US" dirty="0"/>
              <a:t>The three types of hormone interactions include:</a:t>
            </a:r>
          </a:p>
          <a:p>
            <a:pPr algn="l" rtl="0">
              <a:buFont typeface="Wingdings" pitchFamily="2" charset="2"/>
              <a:buChar char="Ø"/>
            </a:pPr>
            <a:r>
              <a:rPr lang="en-US" dirty="0"/>
              <a:t>• Synergism</a:t>
            </a:r>
          </a:p>
          <a:p>
            <a:pPr algn="l" rtl="0">
              <a:buFont typeface="Wingdings" pitchFamily="2" charset="2"/>
              <a:buChar char="Ø"/>
            </a:pPr>
            <a:r>
              <a:rPr lang="en-US" dirty="0"/>
              <a:t>• Permissiveness</a:t>
            </a:r>
          </a:p>
          <a:p>
            <a:pPr algn="l" rtl="0">
              <a:buFont typeface="Wingdings" pitchFamily="2" charset="2"/>
              <a:buChar char="Ø"/>
            </a:pPr>
            <a:r>
              <a:rPr lang="en-US" dirty="0"/>
              <a:t>• Antagonism</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8474"/>
    </mc:Choice>
    <mc:Fallback>
      <p:transition spd="slow" advTm="284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r>
              <a:rPr lang="en-US" b="1" dirty="0">
                <a:solidFill>
                  <a:srgbClr val="7030A0"/>
                </a:solidFill>
              </a:rPr>
              <a:t>Synergism</a:t>
            </a:r>
            <a:r>
              <a:rPr lang="en-US" dirty="0"/>
              <a:t> : When two hormones interact at the target tissue such that the combination of their effects is more than additive, synergism occurs. In other words, their combined effect is greater than the sum of their separate effects. For example, epinephrine, </a:t>
            </a:r>
            <a:r>
              <a:rPr lang="en-US" dirty="0" err="1"/>
              <a:t>cortisol</a:t>
            </a:r>
            <a:r>
              <a:rPr lang="en-US" dirty="0"/>
              <a:t>, and glucagon are three hormones that each increase the level of blood glucose.</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7780"/>
    </mc:Choice>
    <mc:Fallback>
      <p:transition spd="slow" advTm="7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r>
              <a:rPr lang="en-US" b="1" dirty="0">
                <a:solidFill>
                  <a:srgbClr val="7030A0"/>
                </a:solidFill>
              </a:rPr>
              <a:t>Permissiveness</a:t>
            </a:r>
            <a:r>
              <a:rPr lang="en-US" i="1" dirty="0"/>
              <a:t>: </a:t>
            </a:r>
            <a:r>
              <a:rPr lang="en-US" dirty="0"/>
              <a:t>one hormone enhances the responsiveness of the target tissue to a second hormone; in other words, the first hormone increases the activity of the second. For example, the normal maturation of the reproductive system requires reproductive hormones from the hypothalamus, pituitary, and gonads as well as the presence of thyroid hormone. </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327"/>
    </mc:Choice>
    <mc:Fallback>
      <p:transition spd="slow" advTm="103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rtl="0"/>
            <a:r>
              <a:rPr lang="en-US" dirty="0"/>
              <a:t>Although thyroid hormone by itself has no effect on the reproductive system, if it is absent the development of this system is delayed. Therefore, thyroid hormone is considered to have a permissive effect on the reproductive hormones, facilitating their actions causing sexual maturation</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1167"/>
    </mc:Choice>
    <mc:Fallback>
      <p:transition spd="slow" advTm="311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r>
              <a:rPr lang="en-US" b="1" dirty="0">
                <a:solidFill>
                  <a:srgbClr val="7030A0"/>
                </a:solidFill>
              </a:rPr>
              <a:t>Antagonism:</a:t>
            </a:r>
            <a:r>
              <a:rPr lang="en-US" dirty="0"/>
              <a:t> When the actions of one hormone oppose the effects of another, the result is </a:t>
            </a:r>
            <a:r>
              <a:rPr lang="en-US" i="1" dirty="0"/>
              <a:t>antagonism </a:t>
            </a:r>
            <a:r>
              <a:rPr lang="en-US" dirty="0"/>
              <a:t>For example, insulin decreases blood glucose and promotes the formation of fat. Glucagon, on the other hand, increases blood glucose and promotes the degradation of fat. Therefore, the effects of insulin and glucagon are antagonistic.</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44673"/>
    </mc:Choice>
    <mc:Fallback>
      <p:transition spd="slow" advTm="446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rPr>
              <a:t>Mechanisms of hormone action</a:t>
            </a:r>
          </a:p>
        </p:txBody>
      </p:sp>
      <p:sp>
        <p:nvSpPr>
          <p:cNvPr id="3" name="Content Placeholder 2"/>
          <p:cNvSpPr>
            <a:spLocks noGrp="1"/>
          </p:cNvSpPr>
          <p:nvPr>
            <p:ph sz="quarter" idx="1"/>
          </p:nvPr>
        </p:nvSpPr>
        <p:spPr/>
        <p:txBody>
          <a:bodyPr/>
          <a:lstStyle/>
          <a:p>
            <a:pPr algn="just" rtl="0"/>
            <a:r>
              <a:rPr lang="en-US" dirty="0"/>
              <a:t>The binding of a hormone to its receptor initiates intracellular events that direct the hormone’s action </a:t>
            </a:r>
          </a:p>
          <a:p>
            <a:pPr algn="just" rtl="0"/>
            <a:r>
              <a:rPr lang="en-US" dirty="0"/>
              <a:t>the mechanism by which this occurs depends on the location of the hormone receptor. Receptors are typically located on the cell surface or in the cell nucleus</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7209"/>
    </mc:Choice>
    <mc:Fallback>
      <p:transition spd="slow" advTm="372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4"/>
          <a:srcRect/>
          <a:stretch>
            <a:fillRect/>
          </a:stretch>
        </p:blipFill>
        <p:spPr bwMode="auto">
          <a:xfrm>
            <a:off x="0" y="0"/>
            <a:ext cx="9144000" cy="6858000"/>
          </a:xfrm>
          <a:prstGeom prst="rect">
            <a:avLst/>
          </a:prstGeom>
          <a:noFill/>
          <a:ln w="9525">
            <a:noFill/>
            <a:miter lim="800000"/>
            <a:headEnd/>
            <a:tailEnd/>
          </a:ln>
          <a:effectLst/>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27926"/>
    </mc:Choice>
    <mc:Fallback>
      <p:transition spd="slow" advTm="1279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rtl="0">
              <a:buNone/>
            </a:pPr>
            <a:r>
              <a:rPr lang="en-US" dirty="0"/>
              <a:t>two general mechanisms:</a:t>
            </a:r>
          </a:p>
          <a:p>
            <a:pPr algn="just" rtl="0">
              <a:buNone/>
            </a:pPr>
            <a:r>
              <a:rPr lang="en-US" dirty="0"/>
              <a:t>• Signal transduction and second messenger systems</a:t>
            </a:r>
          </a:p>
          <a:p>
            <a:pPr algn="just" rtl="0">
              <a:buNone/>
            </a:pPr>
            <a:r>
              <a:rPr lang="en-US" dirty="0"/>
              <a:t>• Gene activation</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49827"/>
    </mc:Choice>
    <mc:Fallback>
      <p:transition spd="slow" advTm="498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4"/>
          <a:srcRect/>
          <a:stretch>
            <a:fillRect/>
          </a:stretch>
        </p:blipFill>
        <p:spPr bwMode="auto">
          <a:xfrm>
            <a:off x="0" y="0"/>
            <a:ext cx="8763000" cy="68580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2033"/>
    </mc:Choice>
    <mc:Fallback>
      <p:transition spd="slow" advTm="12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sz="quarter" idx="1"/>
          </p:nvPr>
        </p:nvPicPr>
        <p:blipFill>
          <a:blip r:embed="rId4"/>
          <a:srcRect/>
          <a:stretch>
            <a:fillRect/>
          </a:stretch>
        </p:blipFill>
        <p:spPr bwMode="auto">
          <a:xfrm>
            <a:off x="304800" y="0"/>
            <a:ext cx="8458200" cy="68580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9349"/>
    </mc:Choice>
    <mc:Fallback>
      <p:transition spd="slow" advTm="93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sz="quarter" idx="1"/>
          </p:nvPr>
        </p:nvPicPr>
        <p:blipFill>
          <a:blip r:embed="rId4"/>
          <a:srcRect/>
          <a:stretch>
            <a:fillRect/>
          </a:stretch>
        </p:blipFill>
        <p:spPr bwMode="auto">
          <a:xfrm>
            <a:off x="457200" y="304800"/>
            <a:ext cx="8229600" cy="61722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9014"/>
    </mc:Choice>
    <mc:Fallback>
      <p:transition spd="slow" advTm="9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sz="quarter" idx="1"/>
          </p:nvPr>
        </p:nvPicPr>
        <p:blipFill>
          <a:blip r:embed="rId4"/>
          <a:srcRect/>
          <a:stretch>
            <a:fillRect/>
          </a:stretch>
        </p:blipFill>
        <p:spPr bwMode="auto">
          <a:xfrm>
            <a:off x="457200" y="304800"/>
            <a:ext cx="8001000" cy="6248399"/>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8978"/>
    </mc:Choice>
    <mc:Fallback>
      <p:transition spd="slow" advTm="289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4"/>
          <a:srcRect/>
          <a:stretch>
            <a:fillRect/>
          </a:stretch>
        </p:blipFill>
        <p:spPr bwMode="auto">
          <a:xfrm>
            <a:off x="0" y="0"/>
            <a:ext cx="9144000" cy="64770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8061"/>
    </mc:Choice>
    <mc:Fallback>
      <p:transition spd="slow" advTm="280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dirty="0"/>
              <a:t>    Protein/peptide hormones and the </a:t>
            </a:r>
            <a:r>
              <a:rPr lang="en-US" dirty="0" err="1"/>
              <a:t>catecholamines</a:t>
            </a:r>
            <a:r>
              <a:rPr lang="en-US" dirty="0"/>
              <a:t> are water-soluble substances and, accordingly, are unable to cross the plasma membrane to enter the cell. Therefore, these hormones must bind to their specific receptors on the cell surface. This receptor binding causes a response within the cell by way of </a:t>
            </a:r>
            <a:r>
              <a:rPr lang="en-US" i="1" dirty="0">
                <a:solidFill>
                  <a:srgbClr val="FF0000"/>
                </a:solidFill>
                <a:effectLst>
                  <a:outerShdw blurRad="38100" dist="38100" dir="2700000" algn="tl">
                    <a:srgbClr val="000000">
                      <a:alpha val="43137"/>
                    </a:srgbClr>
                  </a:outerShdw>
                </a:effectLst>
              </a:rPr>
              <a:t>signal transduction</a:t>
            </a:r>
            <a:r>
              <a:rPr lang="en-US" i="1" dirty="0"/>
              <a:t> </a:t>
            </a:r>
            <a:r>
              <a:rPr lang="en-US" dirty="0"/>
              <a:t>or by the production of intracellular </a:t>
            </a:r>
            <a:r>
              <a:rPr lang="en-US" i="1" dirty="0">
                <a:solidFill>
                  <a:srgbClr val="FF0000"/>
                </a:solidFill>
                <a:effectLst>
                  <a:outerShdw blurRad="38100" dist="38100" dir="2700000" algn="tl">
                    <a:srgbClr val="000000">
                      <a:alpha val="43137"/>
                    </a:srgbClr>
                  </a:outerShdw>
                </a:effectLst>
              </a:rPr>
              <a:t>second messenger molecules</a:t>
            </a:r>
          </a:p>
          <a:p>
            <a:pPr algn="just" rtl="0">
              <a:buNone/>
            </a:pPr>
            <a:r>
              <a:rPr lang="en-US" dirty="0"/>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7106"/>
    </mc:Choice>
    <mc:Fallback xmlns="">
      <p:transition spd="slow" advTm="471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l" rtl="0">
              <a:buNone/>
            </a:pPr>
            <a:r>
              <a:rPr lang="en-US" dirty="0"/>
              <a:t>   The steroid hormones bind to intracellular receptor because they are lipid </a:t>
            </a:r>
            <a:r>
              <a:rPr lang="en-US" dirty="0" err="1"/>
              <a:t>soluable</a:t>
            </a:r>
            <a:r>
              <a:rPr lang="en-US" dirty="0"/>
              <a:t> and able to cross the cell membrane</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1031"/>
    </mc:Choice>
    <mc:Fallback>
      <p:transition spd="slow" advTm="110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rtl="0">
              <a:buNone/>
            </a:pPr>
            <a:r>
              <a:rPr lang="en-US" dirty="0"/>
              <a:t>    The most common second messenger activated by protein/peptide hormones and </a:t>
            </a:r>
            <a:r>
              <a:rPr lang="en-US" dirty="0" err="1"/>
              <a:t>catecholamines</a:t>
            </a:r>
            <a:r>
              <a:rPr lang="en-US" dirty="0"/>
              <a:t> is </a:t>
            </a:r>
            <a:r>
              <a:rPr lang="en-US" i="1" dirty="0"/>
              <a:t>cyclic adenosine </a:t>
            </a:r>
            <a:r>
              <a:rPr lang="en-US" i="1" dirty="0" err="1"/>
              <a:t>monophosphate</a:t>
            </a:r>
            <a:r>
              <a:rPr lang="en-US" dirty="0"/>
              <a:t>(</a:t>
            </a:r>
            <a:r>
              <a:rPr lang="en-US" i="1" dirty="0" err="1"/>
              <a:t>cAMP</a:t>
            </a:r>
            <a:r>
              <a:rPr lang="en-US" dirty="0"/>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670"/>
    </mc:Choice>
    <mc:Fallback>
      <p:transition spd="slow" advTm="106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dirty="0"/>
              <a:t>The process begins when the hormone binds to its </a:t>
            </a:r>
            <a:r>
              <a:rPr lang="en-US" dirty="0" err="1"/>
              <a:t>receptor.On</a:t>
            </a:r>
            <a:r>
              <a:rPr lang="en-US" dirty="0"/>
              <a:t> the cytoplasmic surface of the membrane, the receptor is associated with </a:t>
            </a:r>
            <a:r>
              <a:rPr lang="en-US" b="1" dirty="0">
                <a:solidFill>
                  <a:srgbClr val="0070C0"/>
                </a:solidFill>
                <a:effectLst>
                  <a:outerShdw blurRad="38100" dist="38100" dir="2700000" algn="tl">
                    <a:srgbClr val="000000">
                      <a:alpha val="43137"/>
                    </a:srgbClr>
                  </a:outerShdw>
                </a:effectLst>
              </a:rPr>
              <a:t>a </a:t>
            </a:r>
            <a:r>
              <a:rPr lang="en-US" b="1" i="1" dirty="0">
                <a:solidFill>
                  <a:srgbClr val="0070C0"/>
                </a:solidFill>
                <a:effectLst>
                  <a:outerShdw blurRad="38100" dist="38100" dir="2700000" algn="tl">
                    <a:srgbClr val="000000">
                      <a:alpha val="43137"/>
                    </a:srgbClr>
                  </a:outerShdw>
                </a:effectLst>
              </a:rPr>
              <a:t>G</a:t>
            </a:r>
          </a:p>
          <a:p>
            <a:pPr algn="just" rtl="0">
              <a:buNone/>
            </a:pPr>
            <a:r>
              <a:rPr lang="en-US" b="1" i="1" dirty="0">
                <a:solidFill>
                  <a:srgbClr val="0070C0"/>
                </a:solidFill>
                <a:effectLst>
                  <a:outerShdw blurRad="38100" dist="38100" dir="2700000" algn="tl">
                    <a:srgbClr val="000000">
                      <a:alpha val="43137"/>
                    </a:srgbClr>
                  </a:outerShdw>
                </a:effectLst>
              </a:rPr>
              <a:t>Protein </a:t>
            </a:r>
            <a:r>
              <a:rPr lang="en-US" dirty="0"/>
              <a:t>that serves as the transducer molecule. In other words, the G protein acts as an intermediary between the receptor and the second messengers that will alter cellular activity</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7227"/>
    </mc:Choice>
    <mc:Fallback>
      <p:transition spd="slow" advTm="372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l" rtl="0"/>
            <a:r>
              <a:rPr lang="en-US" dirty="0"/>
              <a:t>Endocrine glands lack the ducts that are present in exocrine  glands</a:t>
            </a:r>
          </a:p>
          <a:p>
            <a:pPr algn="l" rtl="0"/>
            <a:r>
              <a:rPr lang="en-US" dirty="0"/>
              <a:t>The endocrine glands secrete their products, which are biologically active molecules called </a:t>
            </a:r>
            <a:r>
              <a:rPr lang="en-US" b="1" dirty="0"/>
              <a:t>hormones </a:t>
            </a:r>
            <a:r>
              <a:rPr lang="en-US" dirty="0"/>
              <a:t>into the blood.</a:t>
            </a:r>
          </a:p>
          <a:p>
            <a:pPr algn="l" rtl="0"/>
            <a:r>
              <a:rPr lang="en-US" dirty="0"/>
              <a:t>Hormones are regulatory molecules secreted into the blood by endocrine glands.</a:t>
            </a:r>
          </a:p>
          <a:p>
            <a:pPr algn="l" rtl="0"/>
            <a:endParaRPr lang="en-US"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50223"/>
    </mc:Choice>
    <mc:Fallback>
      <p:transition spd="slow" advTm="50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4"/>
          <a:srcRect/>
          <a:stretch>
            <a:fillRect/>
          </a:stretch>
        </p:blipFill>
        <p:spPr bwMode="auto">
          <a:xfrm>
            <a:off x="381000" y="0"/>
            <a:ext cx="8382000" cy="6324600"/>
          </a:xfrm>
          <a:prstGeom prst="rect">
            <a:avLst/>
          </a:prstGeom>
          <a:noFill/>
          <a:ln w="9525">
            <a:noFill/>
            <a:miter lim="800000"/>
            <a:headEnd/>
            <a:tailEnd/>
          </a:ln>
          <a:effec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9138"/>
    </mc:Choice>
    <mc:Fallback>
      <p:transition spd="slow" advTm="291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just" rtl="0">
              <a:buNone/>
            </a:pPr>
            <a:r>
              <a:rPr lang="en-US" dirty="0"/>
              <a:t>    The </a:t>
            </a:r>
            <a:r>
              <a:rPr lang="en-US" dirty="0" err="1"/>
              <a:t>cAMP</a:t>
            </a:r>
            <a:r>
              <a:rPr lang="en-US" dirty="0"/>
              <a:t> molecule serves as the second messenger, which carries out the effects of the hormone inside the cell. The primary function of </a:t>
            </a:r>
            <a:r>
              <a:rPr lang="en-US" dirty="0" err="1"/>
              <a:t>cAMP</a:t>
            </a:r>
            <a:r>
              <a:rPr lang="en-US" dirty="0"/>
              <a:t> is to activate </a:t>
            </a:r>
            <a:r>
              <a:rPr lang="en-US" i="1" dirty="0"/>
              <a:t>protein </a:t>
            </a:r>
            <a:r>
              <a:rPr lang="en-US" i="1" dirty="0" err="1"/>
              <a:t>kinase</a:t>
            </a:r>
            <a:r>
              <a:rPr lang="en-US" i="1" dirty="0"/>
              <a:t> A .</a:t>
            </a:r>
            <a:r>
              <a:rPr lang="en-US" dirty="0"/>
              <a:t>This </a:t>
            </a:r>
            <a:r>
              <a:rPr lang="en-US" dirty="0" err="1"/>
              <a:t>kinase</a:t>
            </a:r>
            <a:r>
              <a:rPr lang="en-US" dirty="0"/>
              <a:t> then attaches phosphate groups to specific enzymatic proteins in the cytoplasm. The </a:t>
            </a:r>
            <a:r>
              <a:rPr lang="en-US" dirty="0" err="1"/>
              <a:t>phosphorylation</a:t>
            </a:r>
            <a:r>
              <a:rPr lang="en-US" dirty="0"/>
              <a:t> of these enzymes enhances or inhibits their activity, resulting in the enhancement or inhibition of specific cellular reactions and processes</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7408"/>
    </mc:Choice>
    <mc:Fallback>
      <p:transition spd="slow" advTm="374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Autofit/>
          </a:bodyPr>
          <a:lstStyle/>
          <a:p>
            <a:pPr algn="ctr"/>
            <a:r>
              <a:rPr lang="en-US" sz="3200" b="1" dirty="0">
                <a:solidFill>
                  <a:srgbClr val="FF0000"/>
                </a:solidFill>
              </a:rPr>
              <a:t>Chemical Classification of Hormones</a:t>
            </a:r>
            <a:br>
              <a:rPr lang="en-US" sz="3200" b="1" dirty="0">
                <a:solidFill>
                  <a:srgbClr val="FF0000"/>
                </a:solidFill>
              </a:rPr>
            </a:br>
            <a:endParaRPr lang="en-US" sz="2400" b="1" dirty="0">
              <a:solidFill>
                <a:srgbClr val="FF0000"/>
              </a:solidFill>
            </a:endParaRPr>
          </a:p>
        </p:txBody>
      </p:sp>
      <p:sp>
        <p:nvSpPr>
          <p:cNvPr id="3" name="Content Placeholder 2"/>
          <p:cNvSpPr>
            <a:spLocks noGrp="1"/>
          </p:cNvSpPr>
          <p:nvPr>
            <p:ph sz="quarter" idx="1"/>
          </p:nvPr>
        </p:nvSpPr>
        <p:spPr/>
        <p:txBody>
          <a:bodyPr/>
          <a:lstStyle/>
          <a:p>
            <a:pPr algn="l" rtl="0"/>
            <a:r>
              <a:rPr lang="en-US" dirty="0"/>
              <a:t>Hormones secreted by different endocrine glands vary widely in chemical structure. </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26042"/>
    </mc:Choice>
    <mc:Fallback>
      <p:transition spd="slow" advTm="260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l" rtl="0"/>
            <a:r>
              <a:rPr lang="en-US" b="1" dirty="0"/>
              <a:t>Amines</a:t>
            </a:r>
            <a:r>
              <a:rPr lang="en-US" dirty="0"/>
              <a:t>. These are hormones derived from the amino acids tyrosine and tryptophan. They include the hormones secreted by the adrenal medulla, thyroid glands.</a:t>
            </a:r>
          </a:p>
          <a:p>
            <a:pPr algn="l" rtl="0"/>
            <a:endParaRPr lang="en-US"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3450"/>
    </mc:Choice>
    <mc:Fallback>
      <p:transition spd="slow" advTm="134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l" rtl="0"/>
            <a:r>
              <a:rPr lang="en-US" b="1" dirty="0"/>
              <a:t>Polypeptides and proteins. Polypeptide hormones</a:t>
            </a:r>
          </a:p>
          <a:p>
            <a:pPr algn="l" rtl="0">
              <a:buNone/>
            </a:pPr>
            <a:r>
              <a:rPr lang="en-US" dirty="0"/>
              <a:t>    generally contain less than 100 amino acids; an example is anti diuretic hormone </a:t>
            </a:r>
          </a:p>
          <a:p>
            <a:pPr algn="l" rtl="0">
              <a:buNone/>
            </a:pPr>
            <a:r>
              <a:rPr lang="en-US" dirty="0"/>
              <a:t>    Protein hormones are polypeptides with more than 100 amino acids; growth hormone is an example</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6143"/>
    </mc:Choice>
    <mc:Fallback xmlns="">
      <p:transition spd="slow" advTm="46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lgn="l" rtl="0"/>
            <a:r>
              <a:rPr lang="en-US" b="1" dirty="0" err="1"/>
              <a:t>Glycoproteins</a:t>
            </a:r>
            <a:r>
              <a:rPr lang="en-US" b="1" dirty="0"/>
              <a:t>. </a:t>
            </a:r>
          </a:p>
          <a:p>
            <a:pPr algn="l" rtl="0"/>
            <a:endParaRPr lang="en-US" b="1" dirty="0"/>
          </a:p>
          <a:p>
            <a:pPr algn="l" rtl="0">
              <a:buNone/>
            </a:pPr>
            <a:r>
              <a:rPr lang="en-US" dirty="0"/>
              <a:t>    These molecules consist of a long polypeptide (containing more than 100 amino acids) bound to one or more carbohydrate groups. Examples are follicle-stimulating hormone (FSH) and luteinizing hormone (LH).</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44534"/>
    </mc:Choice>
    <mc:Fallback xmlns="">
      <p:transition spd="slow" advTm="445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l" rtl="0"/>
            <a:r>
              <a:rPr lang="en-US" b="1" dirty="0"/>
              <a:t>Steroids. </a:t>
            </a:r>
            <a:r>
              <a:rPr lang="en-US" dirty="0"/>
              <a:t>These are lipids derived from cholesterol.  They </a:t>
            </a:r>
            <a:r>
              <a:rPr lang="it-IT" dirty="0"/>
              <a:t>include the hormones testosterone, estradiol, progesterone, </a:t>
            </a:r>
            <a:r>
              <a:rPr lang="en-US" dirty="0"/>
              <a:t>and </a:t>
            </a:r>
            <a:r>
              <a:rPr lang="en-US" dirty="0" err="1"/>
              <a:t>cortisol</a:t>
            </a:r>
            <a:endParaRPr lang="en-US"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4049"/>
    </mc:Choice>
    <mc:Fallback>
      <p:transition spd="slow" advTm="140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FF0000"/>
                </a:solidFill>
              </a:rPr>
              <a:t>T</a:t>
            </a:r>
            <a:r>
              <a:rPr lang="en-US" sz="3200" b="1" dirty="0">
                <a:solidFill>
                  <a:srgbClr val="FF0000"/>
                </a:solidFill>
                <a:latin typeface="+mn-lt"/>
                <a:ea typeface="+mn-ea"/>
                <a:cs typeface="+mn-cs"/>
              </a:rPr>
              <a:t>ransport of hormones</a:t>
            </a:r>
          </a:p>
        </p:txBody>
      </p:sp>
      <p:sp>
        <p:nvSpPr>
          <p:cNvPr id="3" name="Content Placeholder 2"/>
          <p:cNvSpPr>
            <a:spLocks noGrp="1"/>
          </p:cNvSpPr>
          <p:nvPr>
            <p:ph sz="quarter" idx="1"/>
          </p:nvPr>
        </p:nvSpPr>
        <p:spPr>
          <a:xfrm>
            <a:off x="381000" y="1600200"/>
            <a:ext cx="8382000" cy="4525963"/>
          </a:xfrm>
        </p:spPr>
        <p:txBody>
          <a:bodyPr>
            <a:noAutofit/>
          </a:bodyPr>
          <a:lstStyle/>
          <a:p>
            <a:pPr algn="just" rtl="0"/>
            <a:r>
              <a:rPr lang="en-US" dirty="0"/>
              <a:t>steroid and thyroid hormones are transported in the blood bound to plasma proteins. The serum concentrations of free hormone , plasma protein  and bound hormone are in equilibrium</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36582"/>
    </mc:Choice>
    <mc:Fallback>
      <p:transition spd="slow" advTm="1365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3939</TotalTime>
  <Words>950</Words>
  <Application>Microsoft Office PowerPoint</Application>
  <PresentationFormat>عرض على الشاشة (4:3)</PresentationFormat>
  <Paragraphs>51</Paragraphs>
  <Slides>31</Slides>
  <Notes>0</Notes>
  <HiddenSlides>0</HiddenSlides>
  <MMClips>31</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Oriel</vt:lpstr>
      <vt:lpstr>Endocrine system</vt:lpstr>
      <vt:lpstr>عرض تقديمي في PowerPoint</vt:lpstr>
      <vt:lpstr>عرض تقديمي في PowerPoint</vt:lpstr>
      <vt:lpstr>Chemical Classification of Hormones </vt:lpstr>
      <vt:lpstr>عرض تقديمي في PowerPoint</vt:lpstr>
      <vt:lpstr>عرض تقديمي في PowerPoint</vt:lpstr>
      <vt:lpstr>عرض تقديمي في PowerPoint</vt:lpstr>
      <vt:lpstr>عرض تقديمي في PowerPoint</vt:lpstr>
      <vt:lpstr>Transport of hormones</vt:lpstr>
      <vt:lpstr>عرض تقديمي في PowerPoint</vt:lpstr>
      <vt:lpstr>عرض تقديمي في PowerPoint</vt:lpstr>
      <vt:lpstr>Functional classification of hormones </vt:lpstr>
      <vt:lpstr>عرض تقديمي في PowerPoint</vt:lpstr>
      <vt:lpstr>Hormone interactions  </vt:lpstr>
      <vt:lpstr>عرض تقديمي في PowerPoint</vt:lpstr>
      <vt:lpstr>عرض تقديمي في PowerPoint</vt:lpstr>
      <vt:lpstr>عرض تقديمي في PowerPoint</vt:lpstr>
      <vt:lpstr>عرض تقديمي في PowerPoint</vt:lpstr>
      <vt:lpstr>Mechanisms of hormone action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Ebtihal kamal</cp:lastModifiedBy>
  <cp:revision>71</cp:revision>
  <dcterms:created xsi:type="dcterms:W3CDTF">2018-04-25T17:45:48Z</dcterms:created>
  <dcterms:modified xsi:type="dcterms:W3CDTF">2020-08-04T00:21:24Z</dcterms:modified>
</cp:coreProperties>
</file>