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26" r:id="rId2"/>
    <p:sldId id="256" r:id="rId3"/>
    <p:sldId id="257" r:id="rId4"/>
    <p:sldId id="258" r:id="rId5"/>
    <p:sldId id="260" r:id="rId6"/>
    <p:sldId id="261" r:id="rId7"/>
    <p:sldId id="267" r:id="rId8"/>
    <p:sldId id="387" r:id="rId9"/>
    <p:sldId id="270" r:id="rId10"/>
    <p:sldId id="272" r:id="rId11"/>
    <p:sldId id="388" r:id="rId12"/>
    <p:sldId id="389" r:id="rId13"/>
    <p:sldId id="390" r:id="rId14"/>
    <p:sldId id="275" r:id="rId15"/>
    <p:sldId id="425" r:id="rId16"/>
    <p:sldId id="391" r:id="rId17"/>
    <p:sldId id="392" r:id="rId18"/>
    <p:sldId id="393" r:id="rId19"/>
    <p:sldId id="394" r:id="rId20"/>
    <p:sldId id="395" r:id="rId21"/>
    <p:sldId id="396" r:id="rId22"/>
    <p:sldId id="285" r:id="rId23"/>
    <p:sldId id="286" r:id="rId24"/>
    <p:sldId id="397" r:id="rId25"/>
    <p:sldId id="399" r:id="rId26"/>
    <p:sldId id="400" r:id="rId27"/>
    <p:sldId id="401" r:id="rId28"/>
    <p:sldId id="402" r:id="rId29"/>
    <p:sldId id="403" r:id="rId30"/>
    <p:sldId id="404" r:id="rId31"/>
    <p:sldId id="405" r:id="rId32"/>
    <p:sldId id="406" r:id="rId33"/>
    <p:sldId id="407" r:id="rId34"/>
    <p:sldId id="408" r:id="rId35"/>
    <p:sldId id="409" r:id="rId36"/>
    <p:sldId id="410" r:id="rId37"/>
    <p:sldId id="411" r:id="rId38"/>
    <p:sldId id="412" r:id="rId39"/>
    <p:sldId id="413" r:id="rId40"/>
    <p:sldId id="414" r:id="rId41"/>
    <p:sldId id="416" r:id="rId42"/>
    <p:sldId id="415" r:id="rId43"/>
    <p:sldId id="417" r:id="rId44"/>
    <p:sldId id="418" r:id="rId45"/>
    <p:sldId id="419" r:id="rId46"/>
    <p:sldId id="420" r:id="rId47"/>
    <p:sldId id="421" r:id="rId48"/>
    <p:sldId id="422" r:id="rId49"/>
    <p:sldId id="423" r:id="rId50"/>
    <p:sldId id="424" r:id="rId51"/>
    <p:sldId id="428" r:id="rId52"/>
    <p:sldId id="427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10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39" autoAdjust="0"/>
    <p:restoredTop sz="94660"/>
  </p:normalViewPr>
  <p:slideViewPr>
    <p:cSldViewPr snapToGrid="0">
      <p:cViewPr varScale="1">
        <p:scale>
          <a:sx n="47" d="100"/>
          <a:sy n="47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93D3-BE6F-45DC-A910-41F9C1330CDD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C4932-7C49-4E4D-A212-10DB27977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936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93D3-BE6F-45DC-A910-41F9C1330CDD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C4932-7C49-4E4D-A212-10DB27977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896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93D3-BE6F-45DC-A910-41F9C1330CDD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C4932-7C49-4E4D-A212-10DB27977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568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93D3-BE6F-45DC-A910-41F9C1330CDD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C4932-7C49-4E4D-A212-10DB27977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171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93D3-BE6F-45DC-A910-41F9C1330CDD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C4932-7C49-4E4D-A212-10DB27977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568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93D3-BE6F-45DC-A910-41F9C1330CDD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C4932-7C49-4E4D-A212-10DB27977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176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93D3-BE6F-45DC-A910-41F9C1330CDD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C4932-7C49-4E4D-A212-10DB27977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190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93D3-BE6F-45DC-A910-41F9C1330CDD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C4932-7C49-4E4D-A212-10DB27977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236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93D3-BE6F-45DC-A910-41F9C1330CDD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C4932-7C49-4E4D-A212-10DB27977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84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93D3-BE6F-45DC-A910-41F9C1330CDD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C4932-7C49-4E4D-A212-10DB27977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134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393D3-BE6F-45DC-A910-41F9C1330CDD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C4932-7C49-4E4D-A212-10DB27977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42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393D3-BE6F-45DC-A910-41F9C1330CDD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C4932-7C49-4E4D-A212-10DB27977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011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Assessment of Learning </a:t>
            </a:r>
            <a:r>
              <a:rPr lang="en-US" dirty="0" smtClean="0">
                <a:solidFill>
                  <a:srgbClr val="FF0000"/>
                </a:solidFill>
              </a:rPr>
              <a:t>Outcomes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068436"/>
          </a:xfrm>
        </p:spPr>
        <p:txBody>
          <a:bodyPr>
            <a:normAutofit/>
          </a:bodyPr>
          <a:lstStyle/>
          <a:p>
            <a:r>
              <a:rPr lang="en-US" sz="2800" b="1" dirty="0" err="1" smtClean="0"/>
              <a:t>Dr.Yasir</a:t>
            </a:r>
            <a:r>
              <a:rPr lang="en-US" sz="2800" b="1" dirty="0" smtClean="0"/>
              <a:t> Elhassan</a:t>
            </a:r>
          </a:p>
          <a:p>
            <a:r>
              <a:rPr lang="en-US" b="1" i="1" dirty="0" smtClean="0"/>
              <a:t>Associate professor Clinical Anatomist</a:t>
            </a:r>
          </a:p>
        </p:txBody>
      </p:sp>
      <p:sp>
        <p:nvSpPr>
          <p:cNvPr id="4" name="Rectangle 3"/>
          <p:cNvSpPr/>
          <p:nvPr/>
        </p:nvSpPr>
        <p:spPr>
          <a:xfrm>
            <a:off x="3455963" y="4762549"/>
            <a:ext cx="6827520" cy="1096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Member </a:t>
            </a:r>
            <a:r>
              <a:rPr lang="en-US" dirty="0">
                <a:solidFill>
                  <a:srgbClr val="7030A0"/>
                </a:solidFill>
              </a:rPr>
              <a:t>Of </a:t>
            </a:r>
            <a:r>
              <a:rPr lang="en-US" dirty="0" smtClean="0">
                <a:solidFill>
                  <a:srgbClr val="7030A0"/>
                </a:solidFill>
              </a:rPr>
              <a:t>Program Administrative </a:t>
            </a:r>
            <a:r>
              <a:rPr lang="en-US" dirty="0">
                <a:solidFill>
                  <a:srgbClr val="7030A0"/>
                </a:solidFill>
              </a:rPr>
              <a:t>Board</a:t>
            </a: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030A0"/>
                </a:solidFill>
              </a:rPr>
              <a:t>Head of the Program Assessment Committee (PAC)</a:t>
            </a: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030A0"/>
                </a:solidFill>
              </a:rPr>
              <a:t>Phase 1 </a:t>
            </a:r>
            <a:r>
              <a:rPr lang="en-US" dirty="0" smtClean="0">
                <a:solidFill>
                  <a:srgbClr val="7030A0"/>
                </a:solidFill>
              </a:rPr>
              <a:t>Director</a:t>
            </a:r>
            <a:r>
              <a:rPr lang="ar-SA" dirty="0" smtClean="0">
                <a:solidFill>
                  <a:srgbClr val="7030A0"/>
                </a:solidFill>
              </a:rPr>
              <a:t>	</a:t>
            </a:r>
            <a:r>
              <a:rPr lang="en-US" smtClean="0">
                <a:solidFill>
                  <a:srgbClr val="7030A0"/>
                </a:solidFill>
              </a:rPr>
              <a:t>			17/11/2018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9472" t="51105" r="25528" b="33113"/>
          <a:stretch/>
        </p:blipFill>
        <p:spPr>
          <a:xfrm>
            <a:off x="8856660" y="2665928"/>
            <a:ext cx="2853646" cy="1688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56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30200" y="127655"/>
            <a:ext cx="106045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525"/>
            <a:r>
              <a:rPr lang="en-US" altLang="ko-KR" sz="2400" dirty="0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 altLang="ko-KR" sz="2400" dirty="0" smtClean="0">
                <a:solidFill>
                  <a:srgbClr val="000000"/>
                </a:solidFill>
                <a:latin typeface="Arial"/>
                <a:ea typeface="Arial"/>
              </a:rPr>
              <a:t>                                   </a:t>
            </a:r>
            <a:r>
              <a:rPr lang="en-US" altLang="ko-KR" sz="2400" dirty="0" smtClean="0">
                <a:solidFill>
                  <a:srgbClr val="006600"/>
                </a:solidFill>
                <a:latin typeface="Arial"/>
              </a:rPr>
              <a:t>Purposes </a:t>
            </a:r>
            <a:r>
              <a:rPr lang="en-US" altLang="ko-KR" sz="2400" dirty="0">
                <a:solidFill>
                  <a:srgbClr val="006600"/>
                </a:solidFill>
                <a:latin typeface="Arial"/>
              </a:rPr>
              <a:t>of Assessment</a:t>
            </a:r>
            <a:endParaRPr lang="ko-KR" altLang="en-US" sz="2400" dirty="0"/>
          </a:p>
          <a:p>
            <a:pPr defTabSz="10525"/>
            <a:endParaRPr lang="ko-KR" altLang="en-US" sz="2400" dirty="0"/>
          </a:p>
          <a:p>
            <a:pPr defTabSz="10525"/>
            <a:r>
              <a:rPr lang="en-US" altLang="ko-KR" sz="2400" dirty="0">
                <a:solidFill>
                  <a:srgbClr val="000000"/>
                </a:solidFill>
                <a:latin typeface="Arial"/>
              </a:rPr>
              <a:t>																																																																																																</a:t>
            </a:r>
            <a:r>
              <a:rPr lang="en-US" altLang="ko-KR" sz="2400" dirty="0">
                <a:solidFill>
                  <a:srgbClr val="0000CC"/>
                </a:solidFill>
                <a:latin typeface="Wingdings"/>
                <a:ea typeface="Wingdings"/>
              </a:rPr>
              <a:t></a:t>
            </a:r>
            <a:r>
              <a:rPr lang="en-US" altLang="ko-KR" sz="2400" dirty="0">
                <a:solidFill>
                  <a:srgbClr val="0000CC"/>
                </a:solidFill>
                <a:ea typeface="Calibri"/>
              </a:rPr>
              <a:t>To determine </a:t>
            </a:r>
            <a:r>
              <a:rPr lang="en-US" altLang="ko-KR" sz="2400" dirty="0">
                <a:solidFill>
                  <a:srgbClr val="000000"/>
                </a:solidFill>
              </a:rPr>
              <a:t>how </a:t>
            </a:r>
            <a:r>
              <a:rPr lang="en-US" altLang="ko-KR" sz="2400" dirty="0">
                <a:solidFill>
                  <a:srgbClr val="0000CC"/>
                </a:solidFill>
              </a:rPr>
              <a:t>well</a:t>
            </a:r>
            <a:r>
              <a:rPr lang="en-US" altLang="ko-KR" sz="2400" dirty="0">
                <a:solidFill>
                  <a:srgbClr val="000000"/>
                </a:solidFill>
              </a:rPr>
              <a:t> students are </a:t>
            </a:r>
            <a:r>
              <a:rPr lang="en-US" altLang="ko-KR" sz="2400" dirty="0">
                <a:solidFill>
                  <a:srgbClr val="0000CC"/>
                </a:solidFill>
              </a:rPr>
              <a:t>learning</a:t>
            </a:r>
            <a:r>
              <a:rPr lang="en-US" altLang="ko-KR" sz="2400" dirty="0">
                <a:solidFill>
                  <a:srgbClr val="000000"/>
                </a:solidFill>
              </a:rPr>
              <a:t>. </a:t>
            </a:r>
            <a:endParaRPr lang="ko-KR" altLang="en-US" sz="2400" dirty="0"/>
          </a:p>
          <a:p>
            <a:pPr defTabSz="10525"/>
            <a:endParaRPr lang="ko-KR" altLang="en-US" sz="2400" dirty="0">
              <a:latin typeface="Arial"/>
              <a:ea typeface="Arial"/>
            </a:endParaRPr>
          </a:p>
          <a:p>
            <a:pPr defTabSz="10525"/>
            <a:r>
              <a:rPr lang="en-US" altLang="ko-KR" sz="24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</a:t>
            </a:r>
            <a:r>
              <a:rPr lang="en-US" altLang="ko-KR" sz="2400" dirty="0">
                <a:solidFill>
                  <a:srgbClr val="0000CC"/>
                </a:solidFill>
                <a:latin typeface="Wingdings"/>
                <a:ea typeface="Wingdings"/>
              </a:rPr>
              <a:t></a:t>
            </a:r>
            <a:r>
              <a:rPr lang="en-US" altLang="ko-KR" sz="2400" dirty="0">
                <a:solidFill>
                  <a:srgbClr val="0000CC"/>
                </a:solidFill>
                <a:ea typeface="Calibri"/>
              </a:rPr>
              <a:t>To provide </a:t>
            </a:r>
            <a:r>
              <a:rPr lang="en-US" altLang="ko-KR" sz="2400" dirty="0">
                <a:solidFill>
                  <a:srgbClr val="000000"/>
                </a:solidFill>
              </a:rPr>
              <a:t>feedback on how the program can be </a:t>
            </a:r>
            <a:r>
              <a:rPr lang="en-US" altLang="ko-KR" sz="2400" dirty="0">
                <a:solidFill>
                  <a:srgbClr val="0000CC"/>
                </a:solidFill>
              </a:rPr>
              <a:t>improved</a:t>
            </a:r>
            <a:r>
              <a:rPr lang="en-US" altLang="ko-KR" sz="2400" dirty="0">
                <a:solidFill>
                  <a:srgbClr val="000000"/>
                </a:solidFill>
              </a:rPr>
              <a:t>. </a:t>
            </a:r>
            <a:endParaRPr lang="ko-KR" altLang="en-US" sz="2400" dirty="0"/>
          </a:p>
          <a:p>
            <a:pPr defTabSz="10525"/>
            <a:endParaRPr lang="ko-KR" altLang="en-US" sz="2400" dirty="0">
              <a:latin typeface="Arial"/>
              <a:ea typeface="Arial"/>
            </a:endParaRPr>
          </a:p>
          <a:p>
            <a:pPr defTabSz="10525"/>
            <a:r>
              <a:rPr lang="en-US" altLang="ko-KR" sz="24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</a:t>
            </a:r>
            <a:r>
              <a:rPr lang="en-US" altLang="ko-KR" sz="2400" dirty="0">
                <a:solidFill>
                  <a:srgbClr val="0000CC"/>
                </a:solidFill>
                <a:latin typeface="Wingdings"/>
                <a:ea typeface="Wingdings"/>
              </a:rPr>
              <a:t></a:t>
            </a:r>
            <a:r>
              <a:rPr lang="en-US" altLang="ko-KR" sz="2400" dirty="0">
                <a:solidFill>
                  <a:srgbClr val="0000CC"/>
                </a:solidFill>
                <a:ea typeface="Calibri"/>
              </a:rPr>
              <a:t>To inform </a:t>
            </a:r>
            <a:r>
              <a:rPr lang="en-US" altLang="ko-KR" sz="2400" dirty="0">
                <a:solidFill>
                  <a:srgbClr val="000000"/>
                </a:solidFill>
              </a:rPr>
              <a:t>students, faculty members, parents, policy makers, and </a:t>
            </a:r>
            <a:endParaRPr lang="ko-KR" altLang="en-US" sz="2400" dirty="0"/>
          </a:p>
          <a:p>
            <a:pPr defTabSz="10525"/>
            <a:endParaRPr lang="ko-KR" altLang="en-US" sz="2400" dirty="0">
              <a:latin typeface="Arial"/>
              <a:ea typeface="Arial"/>
            </a:endParaRPr>
          </a:p>
          <a:p>
            <a:pPr defTabSz="10525"/>
            <a:r>
              <a:rPr lang="en-US" altLang="ko-KR" sz="24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</a:t>
            </a:r>
            <a:r>
              <a:rPr lang="en-US" altLang="ko-KR" sz="2400" dirty="0">
                <a:solidFill>
                  <a:srgbClr val="000000"/>
                </a:solidFill>
                <a:ea typeface="Calibri"/>
              </a:rPr>
              <a:t>the public about the </a:t>
            </a:r>
            <a:r>
              <a:rPr lang="en-US" altLang="ko-KR" sz="2400" dirty="0">
                <a:solidFill>
                  <a:srgbClr val="0000CC"/>
                </a:solidFill>
              </a:rPr>
              <a:t>effectiveness of educational services. </a:t>
            </a:r>
            <a:endParaRPr lang="ko-KR" altLang="en-US" sz="2400" dirty="0"/>
          </a:p>
          <a:p>
            <a:pPr defTabSz="10525"/>
            <a:endParaRPr lang="ko-KR" altLang="en-US" sz="2400" dirty="0">
              <a:latin typeface="Arial"/>
              <a:ea typeface="Arial"/>
            </a:endParaRPr>
          </a:p>
          <a:p>
            <a:pPr defTabSz="10525"/>
            <a:r>
              <a:rPr lang="en-US" altLang="ko-KR" sz="24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</a:t>
            </a:r>
            <a:r>
              <a:rPr lang="en-US" altLang="ko-KR" sz="2400" dirty="0">
                <a:solidFill>
                  <a:srgbClr val="0000CC"/>
                </a:solidFill>
                <a:latin typeface="Wingdings"/>
                <a:ea typeface="Wingdings"/>
              </a:rPr>
              <a:t></a:t>
            </a:r>
            <a:r>
              <a:rPr lang="en-US" altLang="ko-KR" sz="2400" dirty="0">
                <a:solidFill>
                  <a:srgbClr val="0000CC"/>
                </a:solidFill>
                <a:ea typeface="Calibri"/>
              </a:rPr>
              <a:t>To demonstrate </a:t>
            </a:r>
            <a:r>
              <a:rPr lang="en-US" altLang="ko-KR" sz="2400" dirty="0">
                <a:solidFill>
                  <a:srgbClr val="000000"/>
                </a:solidFill>
              </a:rPr>
              <a:t>to students, faculty, staff and other stakeholders </a:t>
            </a:r>
            <a:endParaRPr lang="ko-KR" altLang="en-US" sz="2400" dirty="0"/>
          </a:p>
          <a:p>
            <a:pPr defTabSz="10525"/>
            <a:endParaRPr lang="ko-KR" altLang="en-US" sz="2400" dirty="0">
              <a:latin typeface="Arial"/>
              <a:ea typeface="Arial"/>
            </a:endParaRPr>
          </a:p>
          <a:p>
            <a:pPr defTabSz="10525"/>
            <a:r>
              <a:rPr lang="en-US" altLang="ko-KR" sz="24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</a:t>
            </a:r>
            <a:r>
              <a:rPr lang="en-US" altLang="ko-KR" sz="2400" dirty="0">
                <a:solidFill>
                  <a:srgbClr val="000000"/>
                </a:solidFill>
                <a:ea typeface="Calibri"/>
              </a:rPr>
              <a:t>what the program is </a:t>
            </a:r>
            <a:r>
              <a:rPr lang="en-US" altLang="ko-KR" sz="2400" dirty="0">
                <a:solidFill>
                  <a:srgbClr val="0000CC"/>
                </a:solidFill>
              </a:rPr>
              <a:t>accomplishing</a:t>
            </a:r>
            <a:r>
              <a:rPr lang="en-US" altLang="ko-KR" sz="2400" dirty="0">
                <a:solidFill>
                  <a:srgbClr val="000000"/>
                </a:solidFill>
              </a:rPr>
              <a:t>.</a:t>
            </a:r>
            <a:endParaRPr lang="ko-KR" altLang="en-US" sz="2400" dirty="0"/>
          </a:p>
          <a:p>
            <a:pPr defTabSz="10525"/>
            <a:endParaRPr lang="ko-KR" altLang="en-US" sz="2400" dirty="0">
              <a:latin typeface="Arial"/>
              <a:ea typeface="Arial"/>
            </a:endParaRPr>
          </a:p>
          <a:p>
            <a:pPr defTabSz="10525"/>
            <a:r>
              <a:rPr lang="en-US" altLang="ko-KR" sz="24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</a:t>
            </a:r>
            <a:r>
              <a:rPr lang="en-US" altLang="ko-KR" sz="2400" dirty="0">
                <a:solidFill>
                  <a:srgbClr val="0000CC"/>
                </a:solidFill>
                <a:latin typeface="Wingdings"/>
                <a:ea typeface="Wingdings"/>
              </a:rPr>
              <a:t></a:t>
            </a:r>
            <a:r>
              <a:rPr lang="en-US" altLang="ko-KR" sz="2400" dirty="0">
                <a:solidFill>
                  <a:srgbClr val="0000CC"/>
                </a:solidFill>
                <a:ea typeface="Calibri"/>
              </a:rPr>
              <a:t>To provide </a:t>
            </a:r>
            <a:r>
              <a:rPr lang="en-US" altLang="ko-KR" sz="2400" dirty="0">
                <a:solidFill>
                  <a:srgbClr val="000000"/>
                </a:solidFill>
              </a:rPr>
              <a:t>support for </a:t>
            </a:r>
            <a:r>
              <a:rPr lang="en-US" altLang="ko-KR" sz="2400" dirty="0">
                <a:solidFill>
                  <a:srgbClr val="0000CC"/>
                </a:solidFill>
              </a:rPr>
              <a:t>campus decision-making activities</a:t>
            </a:r>
            <a:r>
              <a:rPr lang="en-US" altLang="ko-KR" sz="2400" dirty="0">
                <a:solidFill>
                  <a:srgbClr val="000000"/>
                </a:solidFill>
              </a:rPr>
              <a:t> such as </a:t>
            </a:r>
            <a:endParaRPr lang="ko-KR" altLang="en-US" sz="2400" dirty="0">
              <a:latin typeface="Arial"/>
              <a:ea typeface="Arial"/>
            </a:endParaRPr>
          </a:p>
          <a:p>
            <a:pPr defTabSz="10525"/>
            <a:r>
              <a:rPr lang="en-US" altLang="ko-KR" sz="24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</a:t>
            </a:r>
            <a:r>
              <a:rPr lang="en-US" altLang="ko-KR" sz="2400" dirty="0">
                <a:solidFill>
                  <a:srgbClr val="000000"/>
                </a:solidFill>
                <a:ea typeface="Calibri"/>
              </a:rPr>
              <a:t>program review and strategic planning, as well as external </a:t>
            </a:r>
            <a:endParaRPr lang="ko-KR" altLang="en-US" sz="2400" dirty="0">
              <a:latin typeface="Arial"/>
              <a:ea typeface="Arial"/>
            </a:endParaRPr>
          </a:p>
          <a:p>
            <a:pPr defTabSz="10525"/>
            <a:r>
              <a:rPr lang="en-US" altLang="ko-KR" sz="24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</a:t>
            </a:r>
            <a:r>
              <a:rPr lang="en-US" altLang="ko-KR" sz="2400" dirty="0">
                <a:solidFill>
                  <a:srgbClr val="000000"/>
                </a:solidFill>
                <a:ea typeface="Calibri"/>
              </a:rPr>
              <a:t>accountability activities such as </a:t>
            </a:r>
            <a:r>
              <a:rPr lang="en-US" altLang="ko-KR" sz="2400" dirty="0">
                <a:solidFill>
                  <a:srgbClr val="0000CC"/>
                </a:solidFill>
              </a:rPr>
              <a:t>accreditation</a:t>
            </a:r>
            <a:r>
              <a:rPr lang="en-US" altLang="ko-KR" sz="2400" dirty="0">
                <a:solidFill>
                  <a:srgbClr val="000000"/>
                </a:solidFill>
              </a:rPr>
              <a:t>. 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776696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3572" t="23689" r="25003" b="33325"/>
          <a:stretch/>
        </p:blipFill>
        <p:spPr>
          <a:xfrm>
            <a:off x="1477165" y="881101"/>
            <a:ext cx="9539178" cy="559654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03779" y="312448"/>
            <a:ext cx="35760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Aims of Assessment</a:t>
            </a:r>
          </a:p>
        </p:txBody>
      </p:sp>
    </p:spTree>
    <p:extLst>
      <p:ext uri="{BB962C8B-B14F-4D97-AF65-F5344CB8AC3E}">
        <p14:creationId xmlns:p14="http://schemas.microsoft.com/office/powerpoint/2010/main" val="35757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0119" t="17974" r="22857" b="18080"/>
          <a:stretch/>
        </p:blipFill>
        <p:spPr>
          <a:xfrm>
            <a:off x="1828800" y="284518"/>
            <a:ext cx="8519886" cy="651393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1424" y="5893694"/>
            <a:ext cx="757148" cy="75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8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9524" t="22209" r="22143" b="13845"/>
          <a:stretch/>
        </p:blipFill>
        <p:spPr>
          <a:xfrm>
            <a:off x="1763723" y="0"/>
            <a:ext cx="8780664" cy="653143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9200271" y="5809956"/>
            <a:ext cx="914400" cy="72147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5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3771" y="377372"/>
            <a:ext cx="1107529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</a:rPr>
              <a:t>											</a:t>
            </a:r>
            <a:r>
              <a:rPr lang="en-US" altLang="ko-KR" sz="2800" dirty="0">
                <a:solidFill>
                  <a:srgbClr val="006600"/>
                </a:solidFill>
                <a:latin typeface="Arial"/>
              </a:rPr>
              <a:t>Preliminary Step: Organize for </a:t>
            </a:r>
            <a:r>
              <a:rPr lang="en-US" altLang="ko-KR" sz="2800" dirty="0">
                <a:solidFill>
                  <a:srgbClr val="000000"/>
                </a:solidFill>
                <a:latin typeface="Arial"/>
              </a:rPr>
              <a:t>				</a:t>
            </a:r>
            <a:r>
              <a:rPr lang="en-US" altLang="ko-KR" sz="2800" dirty="0">
                <a:solidFill>
                  <a:srgbClr val="006600"/>
                </a:solidFill>
                <a:latin typeface="Arial"/>
              </a:rPr>
              <a:t>Assessment</a:t>
            </a:r>
            <a:endParaRPr lang="ko-KR" altLang="en-US" sz="2800" dirty="0"/>
          </a:p>
          <a:p>
            <a:pPr defTabSz="10525"/>
            <a:r>
              <a:rPr lang="en-US" altLang="ko-KR" sz="2800" dirty="0">
                <a:solidFill>
                  <a:srgbClr val="000000"/>
                </a:solidFill>
                <a:latin typeface="Arial"/>
              </a:rPr>
              <a:t>																																																																																																																																																															</a:t>
            </a:r>
            <a:endParaRPr lang="ko-KR" altLang="en-US" sz="2800" dirty="0"/>
          </a:p>
          <a:p>
            <a:pPr defTabSz="10525"/>
            <a:endParaRPr lang="ko-KR" altLang="en-US" sz="800" dirty="0"/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</a:rPr>
              <a:t>																																																																																										</a:t>
            </a:r>
            <a:r>
              <a:rPr lang="en-US" altLang="ko-KR" sz="2400" dirty="0">
                <a:solidFill>
                  <a:srgbClr val="000000"/>
                </a:solidFill>
                <a:latin typeface="Arial"/>
              </a:rPr>
              <a:t>				</a:t>
            </a:r>
            <a:r>
              <a:rPr lang="en-US" altLang="ko-KR" sz="2400" dirty="0">
                <a:solidFill>
                  <a:srgbClr val="000000"/>
                </a:solidFill>
                <a:latin typeface="Wingdings"/>
                <a:ea typeface="Wingdings"/>
              </a:rPr>
              <a:t></a:t>
            </a:r>
            <a:r>
              <a:rPr lang="en-US" altLang="ko-KR" sz="2400" dirty="0">
                <a:solidFill>
                  <a:srgbClr val="000000"/>
                </a:solidFill>
                <a:ea typeface="Calibri"/>
              </a:rPr>
              <a:t>Form a </a:t>
            </a:r>
            <a:r>
              <a:rPr lang="en-US" altLang="ko-KR" sz="2400" dirty="0">
                <a:solidFill>
                  <a:srgbClr val="0000CC"/>
                </a:solidFill>
              </a:rPr>
              <a:t>Program Assessment Committee (PAC) </a:t>
            </a:r>
            <a:r>
              <a:rPr lang="en-US" altLang="ko-KR" sz="2400" dirty="0">
                <a:solidFill>
                  <a:srgbClr val="000000"/>
                </a:solidFill>
              </a:rPr>
              <a:t>from the faculty </a:t>
            </a:r>
            <a:r>
              <a:rPr lang="en-US" altLang="ko-KR" sz="2400" dirty="0">
                <a:solidFill>
                  <a:srgbClr val="000000"/>
                </a:solidFill>
                <a:ea typeface="Calibri"/>
              </a:rPr>
              <a:t>body</a:t>
            </a:r>
            <a:endParaRPr lang="ko-KR" altLang="en-US" sz="2400" dirty="0"/>
          </a:p>
          <a:p>
            <a:pPr defTabSz="10525"/>
            <a:r>
              <a:rPr lang="en-US" altLang="ko-KR" sz="24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ea typeface="Calibri"/>
              </a:rPr>
              <a:t> </a:t>
            </a:r>
            <a:r>
              <a:rPr lang="en-US" altLang="ko-KR" sz="2400" dirty="0">
                <a:solidFill>
                  <a:srgbClr val="000000"/>
                </a:solidFill>
                <a:ea typeface="Calibri"/>
              </a:rPr>
              <a:t>responsible for collecting, reviewing, interpreting, and disseminating </a:t>
            </a:r>
            <a:endParaRPr lang="ko-KR" altLang="en-US" sz="2400" dirty="0"/>
          </a:p>
          <a:p>
            <a:pPr defTabSz="10525"/>
            <a:r>
              <a:rPr lang="en-US" altLang="ko-KR" sz="24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ea typeface="Calibri"/>
              </a:rPr>
              <a:t>program </a:t>
            </a:r>
            <a:r>
              <a:rPr lang="en-US" altLang="ko-KR" sz="2400" dirty="0">
                <a:solidFill>
                  <a:srgbClr val="000000"/>
                </a:solidFill>
                <a:ea typeface="Calibri"/>
              </a:rPr>
              <a:t>assessment data. </a:t>
            </a:r>
            <a:endParaRPr lang="en-US" altLang="ko-KR" sz="2400" dirty="0" smtClean="0">
              <a:solidFill>
                <a:srgbClr val="000000"/>
              </a:solidFill>
              <a:ea typeface="Calibri"/>
            </a:endParaRPr>
          </a:p>
          <a:p>
            <a:pPr defTabSz="10525"/>
            <a:endParaRPr lang="ko-KR" altLang="en-US" sz="2400" dirty="0">
              <a:latin typeface="Arial"/>
              <a:ea typeface="Arial"/>
            </a:endParaRPr>
          </a:p>
          <a:p>
            <a:pPr defTabSz="10525"/>
            <a:r>
              <a:rPr lang="en-US" altLang="ko-KR" sz="24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</a:t>
            </a:r>
            <a:r>
              <a:rPr lang="en-US" altLang="ko-KR" sz="2400" dirty="0">
                <a:solidFill>
                  <a:srgbClr val="000000"/>
                </a:solidFill>
                <a:latin typeface="Wingdings"/>
                <a:ea typeface="Wingdings"/>
              </a:rPr>
              <a:t></a:t>
            </a:r>
            <a:r>
              <a:rPr lang="en-US" altLang="ko-KR" sz="2400" dirty="0">
                <a:solidFill>
                  <a:srgbClr val="000000"/>
                </a:solidFill>
                <a:ea typeface="Calibri"/>
              </a:rPr>
              <a:t>Design of common </a:t>
            </a:r>
            <a:r>
              <a:rPr lang="en-US" altLang="ko-KR" sz="2400" dirty="0">
                <a:solidFill>
                  <a:srgbClr val="0000CC"/>
                </a:solidFill>
              </a:rPr>
              <a:t>formats and assessment templates </a:t>
            </a:r>
            <a:r>
              <a:rPr lang="en-US" altLang="ko-KR" sz="2400" dirty="0">
                <a:solidFill>
                  <a:srgbClr val="000000"/>
                </a:solidFill>
              </a:rPr>
              <a:t>should </a:t>
            </a:r>
            <a:r>
              <a:rPr lang="en-US" altLang="ko-KR" sz="2400" dirty="0">
                <a:solidFill>
                  <a:srgbClr val="000000"/>
                </a:solidFill>
                <a:latin typeface="Arial"/>
                <a:ea typeface="Arial"/>
              </a:rPr>
              <a:t>				</a:t>
            </a:r>
            <a:r>
              <a:rPr lang="en-US" altLang="ko-KR" sz="2400" dirty="0">
                <a:solidFill>
                  <a:srgbClr val="000000"/>
                </a:solidFill>
                <a:ea typeface="Calibri"/>
              </a:rPr>
              <a:t>flow from </a:t>
            </a:r>
            <a:r>
              <a:rPr lang="en-US" altLang="ko-KR" sz="2400" b="1" dirty="0" smtClean="0">
                <a:solidFill>
                  <a:srgbClr val="FF0000"/>
                </a:solidFill>
                <a:ea typeface="Calibri"/>
              </a:rPr>
              <a:t>PAC</a:t>
            </a:r>
            <a:endParaRPr lang="en-US" altLang="ko-KR" sz="2400" dirty="0">
              <a:solidFill>
                <a:srgbClr val="000000"/>
              </a:solidFill>
              <a:ea typeface="Calibri"/>
            </a:endParaRPr>
          </a:p>
          <a:p>
            <a:pPr defTabSz="10525"/>
            <a:endParaRPr lang="ko-KR" altLang="en-US" sz="2400" dirty="0"/>
          </a:p>
          <a:p>
            <a:pPr defTabSz="10525"/>
            <a:r>
              <a:rPr lang="en-US" altLang="ko-KR" sz="24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</a:t>
            </a:r>
            <a:r>
              <a:rPr lang="en-US" altLang="ko-KR" sz="2400" dirty="0">
                <a:solidFill>
                  <a:srgbClr val="0000CC"/>
                </a:solidFill>
                <a:latin typeface="Wingdings"/>
                <a:ea typeface="Wingdings"/>
              </a:rPr>
              <a:t></a:t>
            </a:r>
            <a:r>
              <a:rPr lang="en-US" altLang="ko-KR" sz="2400" dirty="0">
                <a:solidFill>
                  <a:srgbClr val="0000CC"/>
                </a:solidFill>
                <a:ea typeface="Calibri"/>
              </a:rPr>
              <a:t>All faculty members </a:t>
            </a:r>
            <a:r>
              <a:rPr lang="en-US" altLang="ko-KR" sz="2400" dirty="0">
                <a:solidFill>
                  <a:srgbClr val="000000"/>
                </a:solidFill>
              </a:rPr>
              <a:t>should participate in the assessment </a:t>
            </a:r>
            <a:r>
              <a:rPr lang="en-US" altLang="ko-KR" sz="2400" dirty="0">
                <a:solidFill>
                  <a:srgbClr val="000000"/>
                </a:solidFill>
                <a:ea typeface="Calibri"/>
              </a:rPr>
              <a:t>process and should </a:t>
            </a:r>
            <a:endParaRPr lang="ko-KR" altLang="en-US" sz="2400" dirty="0"/>
          </a:p>
          <a:p>
            <a:pPr defTabSz="10525"/>
            <a:r>
              <a:rPr lang="en-US" altLang="ko-KR" sz="240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ea typeface="Calibri"/>
              </a:rPr>
              <a:t>assist PAC in collecting, compiling, </a:t>
            </a:r>
            <a:r>
              <a:rPr lang="en-US" altLang="ko-KR" sz="2400" dirty="0">
                <a:solidFill>
                  <a:srgbClr val="000000"/>
                </a:solidFill>
                <a:ea typeface="Calibri"/>
              </a:rPr>
              <a:t>and organizing information and data for </a:t>
            </a:r>
            <a:endParaRPr lang="ko-KR" altLang="en-US" sz="2400" dirty="0" smtClean="0"/>
          </a:p>
          <a:p>
            <a:pPr defTabSz="10525"/>
            <a:r>
              <a:rPr lang="en-US" altLang="ko-KR" sz="24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ea typeface="Calibri"/>
              </a:rPr>
              <a:t>each </a:t>
            </a:r>
            <a:r>
              <a:rPr lang="en-US" altLang="ko-KR" sz="2400" dirty="0">
                <a:solidFill>
                  <a:srgbClr val="000000"/>
                </a:solidFill>
                <a:ea typeface="Calibri"/>
              </a:rPr>
              <a:t>mandated assessment </a:t>
            </a:r>
            <a:r>
              <a:rPr lang="en-US" altLang="ko-KR" sz="2400" dirty="0">
                <a:solidFill>
                  <a:srgbClr val="000000"/>
                </a:solidFill>
                <a:latin typeface="Arial"/>
                <a:ea typeface="Arial"/>
              </a:rPr>
              <a:t>			</a:t>
            </a:r>
            <a:r>
              <a:rPr lang="en-US" altLang="ko-KR" sz="2400" dirty="0">
                <a:solidFill>
                  <a:srgbClr val="000000"/>
                </a:solidFill>
                <a:ea typeface="Calibri"/>
              </a:rPr>
              <a:t>tool. </a:t>
            </a:r>
            <a:endParaRPr lang="en-US" altLang="ko-KR" sz="2400" dirty="0" smtClean="0">
              <a:solidFill>
                <a:srgbClr val="000000"/>
              </a:solidFill>
              <a:ea typeface="Calibri"/>
            </a:endParaRPr>
          </a:p>
          <a:p>
            <a:pPr defTabSz="10525"/>
            <a:endParaRPr lang="ko-KR" altLang="en-US" sz="2400" dirty="0"/>
          </a:p>
          <a:p>
            <a:pPr defTabSz="10525"/>
            <a:r>
              <a:rPr lang="en-US" altLang="ko-KR" sz="24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</a:t>
            </a:r>
            <a:r>
              <a:rPr lang="en-US" altLang="ko-KR" sz="2400" dirty="0" smtClean="0">
                <a:solidFill>
                  <a:srgbClr val="0000CC"/>
                </a:solidFill>
                <a:latin typeface="Wingdings"/>
                <a:ea typeface="Wingdings"/>
              </a:rPr>
              <a:t></a:t>
            </a:r>
            <a:r>
              <a:rPr lang="en-US" altLang="ko-KR" sz="2400" dirty="0" smtClean="0">
                <a:solidFill>
                  <a:srgbClr val="0000CC"/>
                </a:solidFill>
                <a:ea typeface="Calibri"/>
              </a:rPr>
              <a:t>An institutionally based faculty assessment committee </a:t>
            </a:r>
            <a:r>
              <a:rPr lang="en-US" altLang="ko-KR" sz="2400" dirty="0" smtClean="0">
                <a:solidFill>
                  <a:srgbClr val="000000"/>
                </a:solidFill>
              </a:rPr>
              <a:t>should </a:t>
            </a:r>
            <a:r>
              <a:rPr lang="en-US" altLang="ko-KR" sz="2400" dirty="0">
                <a:solidFill>
                  <a:srgbClr val="000000"/>
                </a:solidFill>
                <a:latin typeface="Arial"/>
                <a:ea typeface="Arial"/>
              </a:rPr>
              <a:t>							</a:t>
            </a:r>
            <a:r>
              <a:rPr lang="en-US" altLang="ko-KR" sz="2400" dirty="0">
                <a:solidFill>
                  <a:srgbClr val="000000"/>
                </a:solidFill>
                <a:ea typeface="Calibri"/>
              </a:rPr>
              <a:t>have an </a:t>
            </a:r>
            <a:endParaRPr lang="ko-KR" altLang="en-US" sz="2400" dirty="0" smtClean="0"/>
          </a:p>
          <a:p>
            <a:pPr defTabSz="10525"/>
            <a:r>
              <a:rPr lang="en-US" altLang="ko-KR" sz="24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ea typeface="Calibri"/>
              </a:rPr>
              <a:t>oversight </a:t>
            </a:r>
            <a:r>
              <a:rPr lang="en-US" altLang="ko-KR" sz="2400" dirty="0">
                <a:solidFill>
                  <a:srgbClr val="000000"/>
                </a:solidFill>
                <a:ea typeface="Calibri"/>
              </a:rPr>
              <a:t>role on all assessment activities that take place at the </a:t>
            </a:r>
            <a:r>
              <a:rPr lang="en-US" altLang="ko-KR" sz="2400" dirty="0">
                <a:solidFill>
                  <a:srgbClr val="000000"/>
                </a:solidFill>
                <a:latin typeface="Arial"/>
                <a:ea typeface="Arial"/>
              </a:rPr>
              <a:t>			</a:t>
            </a:r>
            <a:r>
              <a:rPr lang="en-US" altLang="ko-KR" sz="2400" dirty="0">
                <a:solidFill>
                  <a:srgbClr val="000000"/>
                </a:solidFill>
                <a:ea typeface="Calibri"/>
              </a:rPr>
              <a:t>program level</a:t>
            </a:r>
            <a:r>
              <a:rPr lang="en-US" altLang="ko-KR" sz="2400" b="1" dirty="0">
                <a:solidFill>
                  <a:srgbClr val="000000"/>
                </a:solidFill>
              </a:rPr>
              <a:t>. </a:t>
            </a:r>
            <a:endParaRPr lang="ko-KR" altLang="en-US" sz="2400" b="1" dirty="0"/>
          </a:p>
          <a:p>
            <a:pPr defTabSz="10525"/>
            <a:endParaRPr lang="ko-KR" altLang="en-US" sz="2400" dirty="0"/>
          </a:p>
          <a:p>
            <a:pPr defTabSz="10525"/>
            <a:r>
              <a:rPr lang="en-US" altLang="ko-KR" sz="24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</a:t>
            </a:r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81431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bldLvl="5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05892" y="51515"/>
            <a:ext cx="9855537" cy="6467591"/>
            <a:chOff x="854051" y="83901"/>
            <a:chExt cx="9855537" cy="6467591"/>
          </a:xfrm>
        </p:grpSpPr>
        <p:sp>
          <p:nvSpPr>
            <p:cNvPr id="5" name="Oval 4"/>
            <p:cNvSpPr/>
            <p:nvPr/>
          </p:nvSpPr>
          <p:spPr>
            <a:xfrm>
              <a:off x="4524252" y="83901"/>
              <a:ext cx="1409428" cy="55155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prstClr val="white"/>
                  </a:solidFill>
                  <a:latin typeface="Arial Narrow" panose="020B0606020202030204" pitchFamily="34" charset="0"/>
                </a:rPr>
                <a:t>Dean</a:t>
              </a:r>
            </a:p>
          </p:txBody>
        </p:sp>
        <p:sp>
          <p:nvSpPr>
            <p:cNvPr id="6" name="Oval 5"/>
            <p:cNvSpPr/>
            <p:nvPr/>
          </p:nvSpPr>
          <p:spPr>
            <a:xfrm>
              <a:off x="4244394" y="1958828"/>
              <a:ext cx="1970467" cy="53464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prstClr val="white"/>
                  </a:solidFill>
                  <a:latin typeface="Arial Narrow" panose="020B0606020202030204" pitchFamily="34" charset="0"/>
                </a:rPr>
                <a:t>Vice Dean for Academic </a:t>
              </a:r>
              <a:r>
                <a:rPr lang="en-US" sz="1200" b="1" dirty="0" smtClean="0">
                  <a:solidFill>
                    <a:prstClr val="white"/>
                  </a:solidFill>
                  <a:latin typeface="Arial Narrow" panose="020B0606020202030204" pitchFamily="34" charset="0"/>
                </a:rPr>
                <a:t>Affairs</a:t>
              </a:r>
              <a:endParaRPr lang="en-US" sz="1200" b="1" dirty="0">
                <a:solidFill>
                  <a:prstClr val="white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4524252" y="2884494"/>
              <a:ext cx="1433115" cy="53229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400" b="1" dirty="0">
                  <a:solidFill>
                    <a:prstClr val="white"/>
                  </a:solidFill>
                  <a:latin typeface="Arial Narrow" panose="020B0606020202030204" pitchFamily="34" charset="0"/>
                </a:rPr>
                <a:t>Program </a:t>
              </a:r>
              <a:r>
                <a:rPr lang="en-US" sz="1400" b="1" dirty="0" smtClean="0">
                  <a:solidFill>
                    <a:prstClr val="white"/>
                  </a:solidFill>
                  <a:latin typeface="Arial Narrow" panose="020B0606020202030204" pitchFamily="34" charset="0"/>
                </a:rPr>
                <a:t>Coordinator </a:t>
              </a:r>
              <a:endParaRPr lang="en-US" sz="1400" b="1" dirty="0">
                <a:solidFill>
                  <a:prstClr val="white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2" name="Hexagon 11"/>
            <p:cNvSpPr/>
            <p:nvPr/>
          </p:nvSpPr>
          <p:spPr>
            <a:xfrm>
              <a:off x="3886885" y="3822952"/>
              <a:ext cx="2650667" cy="769969"/>
            </a:xfrm>
            <a:prstGeom prst="hexagon">
              <a:avLst/>
            </a:prstGeom>
            <a:solidFill>
              <a:srgbClr val="99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prstClr val="white"/>
                  </a:solidFill>
                  <a:latin typeface="Arial Narrow" panose="020B0606020202030204" pitchFamily="34" charset="0"/>
                </a:rPr>
                <a:t>Program executive Committee </a:t>
              </a: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7654026" y="2639883"/>
              <a:ext cx="1320147" cy="654968"/>
            </a:xfrm>
            <a:prstGeom prst="round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prstClr val="white"/>
                  </a:solidFill>
                  <a:latin typeface="Arial Narrow" panose="020B0606020202030204" pitchFamily="34" charset="0"/>
                </a:rPr>
                <a:t>Examination Office </a:t>
              </a:r>
            </a:p>
          </p:txBody>
        </p:sp>
        <p:sp>
          <p:nvSpPr>
            <p:cNvPr id="15" name="Flowchart: Terminator 14"/>
            <p:cNvSpPr/>
            <p:nvPr/>
          </p:nvSpPr>
          <p:spPr>
            <a:xfrm>
              <a:off x="854051" y="5455363"/>
              <a:ext cx="1054111" cy="385044"/>
            </a:xfrm>
            <a:prstGeom prst="flowChartTerminator">
              <a:avLst/>
            </a:prstGeom>
            <a:solidFill>
              <a:srgbClr val="99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prstClr val="white"/>
                  </a:solidFill>
                  <a:latin typeface="Arial Narrow" panose="020B0606020202030204" pitchFamily="34" charset="0"/>
                </a:rPr>
                <a:t>Year 2 Lead</a:t>
              </a:r>
            </a:p>
          </p:txBody>
        </p:sp>
        <p:sp>
          <p:nvSpPr>
            <p:cNvPr id="16" name="Flowchart: Terminator 15"/>
            <p:cNvSpPr/>
            <p:nvPr/>
          </p:nvSpPr>
          <p:spPr>
            <a:xfrm>
              <a:off x="2380806" y="5506507"/>
              <a:ext cx="1054111" cy="364231"/>
            </a:xfrm>
            <a:prstGeom prst="flowChartTerminator">
              <a:avLst/>
            </a:prstGeom>
            <a:solidFill>
              <a:srgbClr val="99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prstClr val="white"/>
                  </a:solidFill>
                  <a:latin typeface="Arial Narrow" panose="020B0606020202030204" pitchFamily="34" charset="0"/>
                </a:rPr>
                <a:t>Year 3 Lead</a:t>
              </a:r>
            </a:p>
          </p:txBody>
        </p:sp>
        <p:sp>
          <p:nvSpPr>
            <p:cNvPr id="17" name="Flowchart: Terminator 16"/>
            <p:cNvSpPr/>
            <p:nvPr/>
          </p:nvSpPr>
          <p:spPr>
            <a:xfrm>
              <a:off x="3538493" y="5496100"/>
              <a:ext cx="1054111" cy="385044"/>
            </a:xfrm>
            <a:prstGeom prst="flowChartTerminator">
              <a:avLst/>
            </a:prstGeom>
            <a:solidFill>
              <a:srgbClr val="99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prstClr val="white"/>
                  </a:solidFill>
                  <a:latin typeface="Arial Narrow" panose="020B0606020202030204" pitchFamily="34" charset="0"/>
                </a:rPr>
                <a:t>Year 4 Lead</a:t>
              </a:r>
            </a:p>
          </p:txBody>
        </p:sp>
        <p:sp>
          <p:nvSpPr>
            <p:cNvPr id="18" name="Flowchart: Terminator 17"/>
            <p:cNvSpPr/>
            <p:nvPr/>
          </p:nvSpPr>
          <p:spPr>
            <a:xfrm>
              <a:off x="4675400" y="5506507"/>
              <a:ext cx="1054111" cy="385044"/>
            </a:xfrm>
            <a:prstGeom prst="flowChartTerminator">
              <a:avLst/>
            </a:prstGeom>
            <a:solidFill>
              <a:srgbClr val="99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prstClr val="white"/>
                  </a:solidFill>
                  <a:latin typeface="Arial Narrow" panose="020B0606020202030204" pitchFamily="34" charset="0"/>
                </a:rPr>
                <a:t>Year 5 Lead</a:t>
              </a:r>
            </a:p>
          </p:txBody>
        </p:sp>
        <p:sp>
          <p:nvSpPr>
            <p:cNvPr id="19" name="Flowchart: Terminator 18"/>
            <p:cNvSpPr/>
            <p:nvPr/>
          </p:nvSpPr>
          <p:spPr>
            <a:xfrm>
              <a:off x="5916215" y="5506507"/>
              <a:ext cx="1054111" cy="385044"/>
            </a:xfrm>
            <a:prstGeom prst="flowChartTerminator">
              <a:avLst/>
            </a:prstGeom>
            <a:solidFill>
              <a:srgbClr val="99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prstClr val="white"/>
                  </a:solidFill>
                  <a:latin typeface="Arial Narrow" panose="020B0606020202030204" pitchFamily="34" charset="0"/>
                </a:rPr>
                <a:t>Year 6 Lead</a:t>
              </a:r>
            </a:p>
          </p:txBody>
        </p:sp>
        <p:sp>
          <p:nvSpPr>
            <p:cNvPr id="21" name="Flowchart: Terminator 20"/>
            <p:cNvSpPr/>
            <p:nvPr/>
          </p:nvSpPr>
          <p:spPr>
            <a:xfrm>
              <a:off x="9204218" y="5530279"/>
              <a:ext cx="1054111" cy="385044"/>
            </a:xfrm>
            <a:prstGeom prst="flowChartTerminator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prstClr val="white"/>
                  </a:solidFill>
                  <a:latin typeface="Arial Narrow" panose="020B0606020202030204" pitchFamily="34" charset="0"/>
                </a:rPr>
                <a:t>PPD Lead</a:t>
              </a:r>
            </a:p>
          </p:txBody>
        </p:sp>
        <p:sp>
          <p:nvSpPr>
            <p:cNvPr id="22" name="Flowchart: Terminator 21"/>
            <p:cNvSpPr/>
            <p:nvPr/>
          </p:nvSpPr>
          <p:spPr>
            <a:xfrm>
              <a:off x="7595826" y="5481121"/>
              <a:ext cx="1054111" cy="385044"/>
            </a:xfrm>
            <a:prstGeom prst="flowChartTerminator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prstClr val="white"/>
                  </a:solidFill>
                  <a:latin typeface="Arial Narrow" panose="020B0606020202030204" pitchFamily="34" charset="0"/>
                </a:rPr>
                <a:t>PEP Lead</a:t>
              </a: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>
              <a:off x="8271292" y="1480362"/>
              <a:ext cx="10319" cy="113291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Flowchart: Terminator 31"/>
            <p:cNvSpPr/>
            <p:nvPr/>
          </p:nvSpPr>
          <p:spPr>
            <a:xfrm>
              <a:off x="1119960" y="6166448"/>
              <a:ext cx="2127254" cy="385044"/>
            </a:xfrm>
            <a:prstGeom prst="flowChartTerminator">
              <a:avLst/>
            </a:prstGeom>
            <a:solidFill>
              <a:schemeClr val="accent4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prstClr val="white"/>
                  </a:solidFill>
                  <a:latin typeface="Arial Narrow" panose="020B0606020202030204" pitchFamily="34" charset="0"/>
                </a:rPr>
                <a:t>Phase 1 Committee</a:t>
              </a: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>
              <a:off x="9761853" y="5917526"/>
              <a:ext cx="0" cy="24739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8144330" y="5855466"/>
              <a:ext cx="1" cy="21907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H="1">
              <a:off x="5236367" y="3437760"/>
              <a:ext cx="4026" cy="34703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1419173" y="5139240"/>
              <a:ext cx="8301343" cy="27651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1407265" y="5142517"/>
              <a:ext cx="0" cy="31284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endCxn id="16" idx="0"/>
            </p:cNvCxnSpPr>
            <p:nvPr/>
          </p:nvCxnSpPr>
          <p:spPr>
            <a:xfrm>
              <a:off x="2904529" y="5159189"/>
              <a:ext cx="3332" cy="34731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5200789" y="5159172"/>
              <a:ext cx="1666" cy="35772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>
              <a:off x="6452829" y="5163744"/>
              <a:ext cx="832" cy="34276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>
              <a:off x="1400078" y="5833608"/>
              <a:ext cx="2828" cy="33284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Rounded Rectangle 61"/>
            <p:cNvSpPr/>
            <p:nvPr/>
          </p:nvSpPr>
          <p:spPr>
            <a:xfrm>
              <a:off x="4086767" y="974651"/>
              <a:ext cx="2250905" cy="654968"/>
            </a:xfrm>
            <a:prstGeom prst="round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prstClr val="white"/>
                  </a:solidFill>
                  <a:latin typeface="Arial Narrow" panose="020B0606020202030204" pitchFamily="34" charset="0"/>
                </a:rPr>
                <a:t>Program Administrative Board</a:t>
              </a:r>
            </a:p>
          </p:txBody>
        </p:sp>
        <p:cxnSp>
          <p:nvCxnSpPr>
            <p:cNvPr id="70" name="Straight Arrow Connector 69"/>
            <p:cNvCxnSpPr/>
            <p:nvPr/>
          </p:nvCxnSpPr>
          <p:spPr>
            <a:xfrm>
              <a:off x="5220081" y="669749"/>
              <a:ext cx="8885" cy="31715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Oval 71"/>
            <p:cNvSpPr/>
            <p:nvPr/>
          </p:nvSpPr>
          <p:spPr>
            <a:xfrm>
              <a:off x="7132669" y="838988"/>
              <a:ext cx="2123065" cy="60002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prstClr val="white"/>
                  </a:solidFill>
                  <a:latin typeface="Arial Narrow" panose="020B0606020202030204" pitchFamily="34" charset="0"/>
                </a:rPr>
                <a:t>Medical Education </a:t>
              </a:r>
              <a:r>
                <a:rPr lang="en-US" sz="1400" b="1" dirty="0" smtClean="0">
                  <a:solidFill>
                    <a:prstClr val="white"/>
                  </a:solidFill>
                  <a:latin typeface="Arial Narrow" panose="020B0606020202030204" pitchFamily="34" charset="0"/>
                </a:rPr>
                <a:t>Department</a:t>
              </a:r>
              <a:endParaRPr lang="en-US" sz="1400" b="1" dirty="0">
                <a:solidFill>
                  <a:prstClr val="white"/>
                </a:solidFill>
                <a:latin typeface="Arial Narrow" panose="020B0606020202030204" pitchFamily="34" charset="0"/>
              </a:endParaRPr>
            </a:p>
          </p:txBody>
        </p:sp>
        <p:cxnSp>
          <p:nvCxnSpPr>
            <p:cNvPr id="75" name="Straight Arrow Connector 74"/>
            <p:cNvCxnSpPr/>
            <p:nvPr/>
          </p:nvCxnSpPr>
          <p:spPr>
            <a:xfrm>
              <a:off x="4052142" y="5147789"/>
              <a:ext cx="1666" cy="35772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>
              <a:off x="2901180" y="5879750"/>
              <a:ext cx="3349" cy="24576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Flowchart: Terminator 99"/>
            <p:cNvSpPr/>
            <p:nvPr/>
          </p:nvSpPr>
          <p:spPr>
            <a:xfrm>
              <a:off x="3483503" y="6119328"/>
              <a:ext cx="2127254" cy="385044"/>
            </a:xfrm>
            <a:prstGeom prst="flowChartTerminator">
              <a:avLst/>
            </a:prstGeom>
            <a:solidFill>
              <a:schemeClr val="accent4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prstClr val="white"/>
                  </a:solidFill>
                  <a:latin typeface="Arial Narrow" panose="020B0606020202030204" pitchFamily="34" charset="0"/>
                </a:rPr>
                <a:t>Phase 2 Committee</a:t>
              </a:r>
            </a:p>
          </p:txBody>
        </p:sp>
        <p:cxnSp>
          <p:nvCxnSpPr>
            <p:cNvPr id="101" name="Straight Arrow Connector 100"/>
            <p:cNvCxnSpPr>
              <a:stCxn id="17" idx="2"/>
            </p:cNvCxnSpPr>
            <p:nvPr/>
          </p:nvCxnSpPr>
          <p:spPr>
            <a:xfrm flipH="1">
              <a:off x="4060734" y="5881144"/>
              <a:ext cx="4815" cy="24436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/>
            <p:cNvCxnSpPr>
              <a:stCxn id="18" idx="2"/>
            </p:cNvCxnSpPr>
            <p:nvPr/>
          </p:nvCxnSpPr>
          <p:spPr>
            <a:xfrm flipH="1">
              <a:off x="5192695" y="5891551"/>
              <a:ext cx="9761" cy="2381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Flowchart: Terminator 104"/>
            <p:cNvSpPr/>
            <p:nvPr/>
          </p:nvSpPr>
          <p:spPr>
            <a:xfrm>
              <a:off x="5750834" y="6117312"/>
              <a:ext cx="1559983" cy="385044"/>
            </a:xfrm>
            <a:prstGeom prst="flowChartTerminator">
              <a:avLst/>
            </a:prstGeom>
            <a:solidFill>
              <a:schemeClr val="accent4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prstClr val="white"/>
                  </a:solidFill>
                  <a:latin typeface="Arial Narrow" panose="020B0606020202030204" pitchFamily="34" charset="0"/>
                </a:rPr>
                <a:t>Phase 3 Committee</a:t>
              </a:r>
            </a:p>
          </p:txBody>
        </p:sp>
        <p:cxnSp>
          <p:nvCxnSpPr>
            <p:cNvPr id="109" name="Straight Arrow Connector 108"/>
            <p:cNvCxnSpPr>
              <a:stCxn id="19" idx="2"/>
            </p:cNvCxnSpPr>
            <p:nvPr/>
          </p:nvCxnSpPr>
          <p:spPr>
            <a:xfrm>
              <a:off x="6443271" y="5891551"/>
              <a:ext cx="6925" cy="22455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4"/>
            <p:cNvSpPr/>
            <p:nvPr/>
          </p:nvSpPr>
          <p:spPr>
            <a:xfrm>
              <a:off x="9778392" y="3139005"/>
              <a:ext cx="931196" cy="6457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4765" tIns="16510" rIns="24765" bIns="16510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 dirty="0" smtClean="0">
                  <a:solidFill>
                    <a:prstClr val="white"/>
                  </a:solidFill>
                  <a:latin typeface="Arial Narrow" panose="020B0606020202030204" pitchFamily="34" charset="0"/>
                </a:rPr>
                <a:t>Professional </a:t>
              </a:r>
              <a:r>
                <a:rPr lang="en-US" sz="1100" b="1" spc="-30" dirty="0">
                  <a:solidFill>
                    <a:prstClr val="white"/>
                  </a:solidFill>
                  <a:latin typeface="Arial Narrow" panose="020B0606020202030204" pitchFamily="34" charset="0"/>
                </a:rPr>
                <a:t>Development</a:t>
              </a:r>
              <a:r>
                <a:rPr lang="en-US" sz="1100" b="1" dirty="0">
                  <a:solidFill>
                    <a:prstClr val="white"/>
                  </a:solidFill>
                  <a:latin typeface="Arial Narrow" panose="020B0606020202030204" pitchFamily="34" charset="0"/>
                </a:rPr>
                <a:t> Unit </a:t>
              </a:r>
            </a:p>
          </p:txBody>
        </p:sp>
        <p:cxnSp>
          <p:nvCxnSpPr>
            <p:cNvPr id="132" name="Straight Arrow Connector 131"/>
            <p:cNvCxnSpPr/>
            <p:nvPr/>
          </p:nvCxnSpPr>
          <p:spPr>
            <a:xfrm flipH="1">
              <a:off x="9213499" y="1302135"/>
              <a:ext cx="10798" cy="45332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Arrow Connector 136"/>
            <p:cNvCxnSpPr/>
            <p:nvPr/>
          </p:nvCxnSpPr>
          <p:spPr>
            <a:xfrm>
              <a:off x="8112307" y="5181206"/>
              <a:ext cx="9988" cy="27776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Arrow Connector 138"/>
            <p:cNvCxnSpPr/>
            <p:nvPr/>
          </p:nvCxnSpPr>
          <p:spPr>
            <a:xfrm>
              <a:off x="9720516" y="5184562"/>
              <a:ext cx="832" cy="34276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43"/>
            <p:cNvCxnSpPr/>
            <p:nvPr/>
          </p:nvCxnSpPr>
          <p:spPr>
            <a:xfrm flipH="1">
              <a:off x="5180116" y="2531626"/>
              <a:ext cx="4026" cy="34703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Arrow Connector 144"/>
            <p:cNvCxnSpPr/>
            <p:nvPr/>
          </p:nvCxnSpPr>
          <p:spPr>
            <a:xfrm flipH="1">
              <a:off x="5201729" y="4684155"/>
              <a:ext cx="10490" cy="46878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Arrow Connector 146"/>
            <p:cNvCxnSpPr/>
            <p:nvPr/>
          </p:nvCxnSpPr>
          <p:spPr>
            <a:xfrm flipH="1">
              <a:off x="5228966" y="1621234"/>
              <a:ext cx="3836" cy="32562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/>
            <p:cNvCxnSpPr/>
            <p:nvPr/>
          </p:nvCxnSpPr>
          <p:spPr>
            <a:xfrm>
              <a:off x="6023963" y="474336"/>
              <a:ext cx="1075658" cy="62879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Flowchart: Terminator 57"/>
          <p:cNvSpPr/>
          <p:nvPr/>
        </p:nvSpPr>
        <p:spPr>
          <a:xfrm>
            <a:off x="6814440" y="6092530"/>
            <a:ext cx="1559983" cy="385044"/>
          </a:xfrm>
          <a:prstGeom prst="flowChartTerminator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Arial Narrow" panose="020B0606020202030204" pitchFamily="34" charset="0"/>
              </a:rPr>
              <a:t>PEP executive Committee </a:t>
            </a:r>
          </a:p>
        </p:txBody>
      </p:sp>
      <p:sp>
        <p:nvSpPr>
          <p:cNvPr id="60" name="Flowchart: Terminator 59"/>
          <p:cNvSpPr/>
          <p:nvPr/>
        </p:nvSpPr>
        <p:spPr>
          <a:xfrm>
            <a:off x="8424483" y="6134298"/>
            <a:ext cx="1559983" cy="385044"/>
          </a:xfrm>
          <a:prstGeom prst="flowChartTerminator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prstClr val="white"/>
                </a:solidFill>
                <a:latin typeface="Arial Narrow" panose="020B0606020202030204" pitchFamily="34" charset="0"/>
              </a:rPr>
              <a:t>PPD </a:t>
            </a:r>
            <a:r>
              <a:rPr lang="en-US" sz="1200" dirty="0">
                <a:solidFill>
                  <a:prstClr val="white"/>
                </a:solidFill>
                <a:latin typeface="Arial Narrow" panose="020B0606020202030204" pitchFamily="34" charset="0"/>
              </a:rPr>
              <a:t>executive Committee 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6101270" y="1814859"/>
            <a:ext cx="1320147" cy="65496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prstClr val="white"/>
                </a:solidFill>
                <a:latin typeface="Arial Narrow" panose="020B0606020202030204" pitchFamily="34" charset="0"/>
              </a:rPr>
              <a:t>Professional Development</a:t>
            </a:r>
          </a:p>
          <a:p>
            <a:pPr algn="ctr"/>
            <a:r>
              <a:rPr lang="en-US" sz="1400" b="1" dirty="0" smtClean="0">
                <a:solidFill>
                  <a:prstClr val="white"/>
                </a:solidFill>
                <a:latin typeface="Arial Narrow" panose="020B0606020202030204" pitchFamily="34" charset="0"/>
              </a:rPr>
              <a:t>Unit</a:t>
            </a:r>
            <a:endParaRPr lang="en-US" sz="1400" b="1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8045118" y="1831187"/>
            <a:ext cx="1320147" cy="65496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prstClr val="white"/>
                </a:solidFill>
                <a:latin typeface="Arial Narrow" panose="020B0606020202030204" pitchFamily="34" charset="0"/>
              </a:rPr>
              <a:t>Program Assessment Committee</a:t>
            </a:r>
            <a:endParaRPr lang="en-US" sz="1400" b="1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 flipH="1">
            <a:off x="6762658" y="1369834"/>
            <a:ext cx="17789" cy="43289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10367493" y="1689312"/>
            <a:ext cx="1287887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prstClr val="white"/>
                </a:solidFill>
                <a:latin typeface="Arial Narrow" panose="020B0606020202030204" pitchFamily="34" charset="0"/>
              </a:rPr>
              <a:t>Quality Deanship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9424807" y="2158671"/>
            <a:ext cx="839655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 rot="19440008">
            <a:off x="571800" y="603065"/>
            <a:ext cx="2417651" cy="101566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Administrative flow- chart of the College of medicine program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286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3928" t="27108" r="23572" b="18291"/>
          <a:stretch/>
        </p:blipFill>
        <p:spPr>
          <a:xfrm>
            <a:off x="2119085" y="319313"/>
            <a:ext cx="8287658" cy="598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32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0476" t="23056" r="23453" b="21468"/>
          <a:stretch/>
        </p:blipFill>
        <p:spPr>
          <a:xfrm>
            <a:off x="1678559" y="478972"/>
            <a:ext cx="8704254" cy="589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79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9909" t="26020" r="23003" b="10245"/>
          <a:stretch/>
        </p:blipFill>
        <p:spPr>
          <a:xfrm>
            <a:off x="1611086" y="98318"/>
            <a:ext cx="8882743" cy="6759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23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3930" t="22209" r="24523" b="8550"/>
          <a:stretch/>
        </p:blipFill>
        <p:spPr>
          <a:xfrm>
            <a:off x="1436912" y="541959"/>
            <a:ext cx="8577946" cy="647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00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43777" y="302359"/>
            <a:ext cx="10910371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0" i="0" u="none" strike="noStrike" baseline="0" dirty="0" smtClean="0">
                <a:solidFill>
                  <a:schemeClr val="accent6"/>
                </a:solidFill>
                <a:latin typeface="Times New Roman" panose="02020603050405020304" pitchFamily="18" charset="0"/>
              </a:rPr>
              <a:t>Expected Learning Outcomes for this Workshop</a:t>
            </a:r>
          </a:p>
          <a:p>
            <a:endParaRPr lang="en-US" sz="32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sz="3200" b="0" i="0" u="none" strike="noStrike" baseline="0" dirty="0" smtClean="0">
                <a:solidFill>
                  <a:srgbClr val="FF0000"/>
                </a:solidFill>
                <a:latin typeface="Calibri" panose="020F0502020204030204" pitchFamily="34" charset="0"/>
              </a:rPr>
              <a:t>By the completion of the workshop, participants will be able to: </a:t>
            </a:r>
          </a:p>
          <a:p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Wingdings" panose="05000000000000000000" pitchFamily="2" charset="2"/>
              </a:rPr>
              <a:t></a:t>
            </a:r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Integrate the four phases of assessment (planning, implementing, reviewing, and improving) into the program assessment plan;</a:t>
            </a:r>
          </a:p>
          <a:p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Wingdings" panose="05000000000000000000" pitchFamily="2" charset="2"/>
              </a:rPr>
              <a:t></a:t>
            </a:r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Define program mission, learning goals, and learning objectives;</a:t>
            </a:r>
          </a:p>
          <a:p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Wingdings" panose="05000000000000000000" pitchFamily="2" charset="2"/>
              </a:rPr>
              <a:t></a:t>
            </a:r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Develop and/or revise the student learning outcomes for a degree program; </a:t>
            </a:r>
          </a:p>
          <a:p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Wingdings" panose="05000000000000000000" pitchFamily="2" charset="2"/>
              </a:rPr>
              <a:t></a:t>
            </a:r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Select appropriate assessment measures for each student learning outcome; </a:t>
            </a:r>
          </a:p>
        </p:txBody>
      </p:sp>
    </p:spTree>
    <p:extLst>
      <p:ext uri="{BB962C8B-B14F-4D97-AF65-F5344CB8AC3E}">
        <p14:creationId xmlns:p14="http://schemas.microsoft.com/office/powerpoint/2010/main" val="1519950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bldLvl="5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0714" t="22421" r="15833" b="12151"/>
          <a:stretch/>
        </p:blipFill>
        <p:spPr>
          <a:xfrm>
            <a:off x="1015998" y="0"/>
            <a:ext cx="9622974" cy="6622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05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438" t="16279" r="45417" b="14057"/>
          <a:stretch/>
        </p:blipFill>
        <p:spPr>
          <a:xfrm>
            <a:off x="1752600" y="191741"/>
            <a:ext cx="8089900" cy="619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13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38150" y="14068"/>
            <a:ext cx="11555730" cy="7663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</a:rPr>
              <a:t>											I. Plan-Step 1</a:t>
            </a:r>
            <a:endParaRPr lang="ko-KR" altLang="en-US" sz="800" dirty="0"/>
          </a:p>
          <a:p>
            <a:pPr defTabSz="10525"/>
            <a:endParaRPr lang="ko-KR" altLang="en-US" sz="800" dirty="0"/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</a:rPr>
              <a:t>																																																																																																																																	</a:t>
            </a:r>
            <a:r>
              <a:rPr lang="en-US" altLang="ko-KR" sz="4000" dirty="0">
                <a:solidFill>
                  <a:srgbClr val="006600"/>
                </a:solidFill>
                <a:latin typeface="Times New"/>
                <a:ea typeface="Times New"/>
              </a:rPr>
              <a:t>Learning Goals of the Program</a:t>
            </a:r>
            <a:endParaRPr lang="ko-KR" altLang="en-US" sz="40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</a:t>
            </a:r>
            <a:r>
              <a:rPr lang="en-US" altLang="ko-KR" sz="2000" dirty="0">
                <a:solidFill>
                  <a:srgbClr val="0000FF"/>
                </a:solidFill>
                <a:latin typeface="Wingdings"/>
                <a:ea typeface="Wingdings"/>
              </a:rPr>
              <a:t></a:t>
            </a:r>
            <a:r>
              <a:rPr lang="en-US" altLang="ko-KR" sz="2000" i="1" dirty="0">
                <a:solidFill>
                  <a:srgbClr val="0000FF"/>
                </a:solidFill>
                <a:ea typeface="Calibri"/>
              </a:rPr>
              <a:t>Learning Goals </a:t>
            </a:r>
            <a:r>
              <a:rPr lang="en-US" altLang="ko-KR" sz="2000" dirty="0">
                <a:solidFill>
                  <a:srgbClr val="000000"/>
                </a:solidFill>
              </a:rPr>
              <a:t>are the general aims or purposes of the </a:t>
            </a:r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program and its curriculum. </a:t>
            </a:r>
            <a:endParaRPr lang="ko-KR" altLang="en-US" sz="20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</a:t>
            </a:r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</a:t>
            </a:r>
            <a:r>
              <a:rPr lang="en-US" altLang="ko-KR" sz="2000" dirty="0">
                <a:solidFill>
                  <a:srgbClr val="0000FF"/>
                </a:solidFill>
                <a:latin typeface="Wingdings"/>
                <a:ea typeface="Wingdings"/>
              </a:rPr>
              <a:t></a:t>
            </a:r>
            <a:r>
              <a:rPr lang="en-US" altLang="ko-KR" sz="2000" i="1" dirty="0" smtClean="0">
                <a:solidFill>
                  <a:srgbClr val="0000FF"/>
                </a:solidFill>
                <a:ea typeface="Calibri"/>
              </a:rPr>
              <a:t>Learning </a:t>
            </a:r>
            <a:r>
              <a:rPr lang="en-US" altLang="ko-KR" sz="2000" i="1" dirty="0">
                <a:solidFill>
                  <a:srgbClr val="0000FF"/>
                </a:solidFill>
                <a:ea typeface="Calibri"/>
              </a:rPr>
              <a:t>Goals</a:t>
            </a:r>
            <a:r>
              <a:rPr lang="en-US" altLang="ko-KR" sz="2000" dirty="0">
                <a:solidFill>
                  <a:srgbClr val="000000"/>
                </a:solidFill>
              </a:rPr>
              <a:t> are broad, focused to the discipline and key </a:t>
            </a:r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concepts and competencies, </a:t>
            </a:r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and </a:t>
            </a:r>
            <a:endParaRPr lang="ko-KR" altLang="en-US" sz="20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</a:t>
            </a:r>
            <a:r>
              <a:rPr lang="en-US" altLang="ko-KR" sz="2000" dirty="0" smtClean="0">
                <a:solidFill>
                  <a:srgbClr val="000000"/>
                </a:solidFill>
                <a:ea typeface="Calibri"/>
              </a:rPr>
              <a:t>general statements of what 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the program intends to accomplish</a:t>
            </a:r>
            <a:endParaRPr lang="en-US" altLang="ko-KR" sz="2000" dirty="0" smtClean="0">
              <a:solidFill>
                <a:srgbClr val="000000"/>
              </a:solidFill>
              <a:ea typeface="Calibri"/>
            </a:endParaRPr>
          </a:p>
          <a:p>
            <a:pPr defTabSz="10525"/>
            <a:endParaRPr lang="ko-KR" altLang="en-US" sz="2000" dirty="0" smtClean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</a:t>
            </a:r>
            <a:r>
              <a:rPr lang="en-US" altLang="ko-KR" sz="2400" dirty="0" smtClean="0">
                <a:solidFill>
                  <a:srgbClr val="0000FF"/>
                </a:solidFill>
                <a:latin typeface="Wingdings"/>
                <a:ea typeface="Wingdings"/>
              </a:rPr>
              <a:t></a:t>
            </a:r>
            <a:r>
              <a:rPr lang="en-US" altLang="ko-KR" sz="2400" i="1" dirty="0">
                <a:solidFill>
                  <a:srgbClr val="0000FF"/>
                </a:solidFill>
                <a:ea typeface="Calibri"/>
              </a:rPr>
              <a:t>Learning Goals </a:t>
            </a:r>
            <a:r>
              <a:rPr lang="en-US" altLang="ko-KR" sz="2400" dirty="0">
                <a:solidFill>
                  <a:srgbClr val="000000"/>
                </a:solidFill>
              </a:rPr>
              <a:t>should be </a:t>
            </a:r>
            <a:r>
              <a:rPr lang="en-US" altLang="ko-KR" sz="2400" dirty="0">
                <a:solidFill>
                  <a:srgbClr val="0000CC"/>
                </a:solidFill>
              </a:rPr>
              <a:t>consistent with the mission of the </a:t>
            </a:r>
            <a:r>
              <a:rPr lang="en-US" altLang="ko-KR" sz="2400" dirty="0">
                <a:solidFill>
                  <a:srgbClr val="0000CC"/>
                </a:solidFill>
                <a:ea typeface="Calibri"/>
              </a:rPr>
              <a:t>program and the </a:t>
            </a:r>
            <a:endParaRPr lang="ko-KR" altLang="en-US" sz="24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</a:t>
            </a:r>
            <a:r>
              <a:rPr lang="en-US" altLang="ko-KR" sz="800" dirty="0" smtClean="0">
                <a:solidFill>
                  <a:srgbClr val="000000"/>
                </a:solidFill>
                <a:latin typeface="Arial"/>
                <a:ea typeface="Arial"/>
              </a:rPr>
              <a:t>								</a:t>
            </a:r>
            <a:r>
              <a:rPr lang="en-US" altLang="ko-KR" sz="2400" dirty="0" smtClean="0">
                <a:solidFill>
                  <a:srgbClr val="0000CC"/>
                </a:solidFill>
                <a:ea typeface="Calibri"/>
              </a:rPr>
              <a:t>goals of </a:t>
            </a:r>
            <a:r>
              <a:rPr lang="en-US" altLang="ko-KR" sz="2400" dirty="0">
                <a:solidFill>
                  <a:srgbClr val="0000CC"/>
                </a:solidFill>
                <a:ea typeface="Calibri"/>
              </a:rPr>
              <a:t>the institution</a:t>
            </a:r>
            <a:r>
              <a:rPr lang="en-US" altLang="ko-KR" sz="2400" dirty="0" smtClean="0">
                <a:solidFill>
                  <a:srgbClr val="000000"/>
                </a:solidFill>
              </a:rPr>
              <a:t>.</a:t>
            </a:r>
          </a:p>
          <a:p>
            <a:pPr defTabSz="10525"/>
            <a:endParaRPr lang="ko-KR" altLang="en-US" sz="24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</a:t>
            </a:r>
            <a:r>
              <a:rPr lang="en-US" altLang="ko-KR" sz="2400" dirty="0">
                <a:solidFill>
                  <a:srgbClr val="000000"/>
                </a:solidFill>
                <a:latin typeface="Wingdings"/>
                <a:ea typeface="Wingdings"/>
              </a:rPr>
              <a:t></a:t>
            </a:r>
            <a:r>
              <a:rPr lang="en-US" altLang="ko-KR" sz="2400" dirty="0">
                <a:solidFill>
                  <a:srgbClr val="000000"/>
                </a:solidFill>
                <a:ea typeface="Calibri"/>
              </a:rPr>
              <a:t>A single </a:t>
            </a:r>
            <a:r>
              <a:rPr lang="en-US" altLang="ko-KR" sz="2400" i="1" dirty="0">
                <a:solidFill>
                  <a:srgbClr val="0000FF"/>
                </a:solidFill>
              </a:rPr>
              <a:t>learning Goal </a:t>
            </a:r>
            <a:r>
              <a:rPr lang="en-US" altLang="ko-KR" sz="2400" dirty="0">
                <a:solidFill>
                  <a:srgbClr val="000000"/>
                </a:solidFill>
              </a:rPr>
              <a:t>may have many specific subordinate </a:t>
            </a:r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</a:t>
            </a:r>
            <a:r>
              <a:rPr lang="en-US" altLang="ko-KR" sz="2400" i="1" dirty="0">
                <a:solidFill>
                  <a:srgbClr val="000000"/>
                </a:solidFill>
                <a:ea typeface="Calibri"/>
              </a:rPr>
              <a:t>learning objectives</a:t>
            </a:r>
            <a:r>
              <a:rPr lang="en-US" altLang="ko-KR" sz="2400" dirty="0" smtClean="0">
                <a:solidFill>
                  <a:srgbClr val="000000"/>
                </a:solidFill>
              </a:rPr>
              <a:t>.</a:t>
            </a:r>
            <a:endParaRPr lang="ko-KR" altLang="en-US" sz="24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</a:t>
            </a:r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</a:t>
            </a:r>
            <a:r>
              <a:rPr lang="en-US" altLang="ko-KR" sz="2400" dirty="0">
                <a:solidFill>
                  <a:srgbClr val="000000"/>
                </a:solidFill>
                <a:latin typeface="Wingdings"/>
                <a:ea typeface="Wingdings"/>
              </a:rPr>
              <a:t></a:t>
            </a:r>
            <a:r>
              <a:rPr lang="en-US" altLang="ko-KR" sz="2400" dirty="0">
                <a:solidFill>
                  <a:srgbClr val="000000"/>
                </a:solidFill>
                <a:ea typeface="Calibri"/>
              </a:rPr>
              <a:t>In current practice, many programs move directly from the Mission to the </a:t>
            </a:r>
            <a:endParaRPr lang="ko-KR" altLang="en-US" sz="24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</a:t>
            </a:r>
            <a:r>
              <a:rPr lang="en-US" altLang="ko-KR" sz="800" dirty="0" smtClean="0">
                <a:solidFill>
                  <a:srgbClr val="000000"/>
                </a:solidFill>
                <a:latin typeface="Arial"/>
                <a:ea typeface="Arial"/>
              </a:rPr>
              <a:t>			</a:t>
            </a:r>
            <a:r>
              <a:rPr lang="en-US" altLang="ko-KR" sz="2400" dirty="0" smtClean="0">
                <a:solidFill>
                  <a:srgbClr val="000000"/>
                </a:solidFill>
                <a:ea typeface="Calibri"/>
              </a:rPr>
              <a:t>Program </a:t>
            </a:r>
            <a:r>
              <a:rPr lang="en-US" altLang="ko-KR" sz="2400" i="1" dirty="0" smtClean="0">
                <a:solidFill>
                  <a:srgbClr val="0000FF"/>
                </a:solidFill>
              </a:rPr>
              <a:t>Learning </a:t>
            </a:r>
            <a:r>
              <a:rPr lang="en-US" altLang="ko-KR" sz="2400" i="1" dirty="0">
                <a:solidFill>
                  <a:srgbClr val="0000FF"/>
                </a:solidFill>
              </a:rPr>
              <a:t>Objectives </a:t>
            </a:r>
            <a:r>
              <a:rPr lang="en-US" altLang="ko-KR" sz="2400" dirty="0">
                <a:solidFill>
                  <a:srgbClr val="000000"/>
                </a:solidFill>
              </a:rPr>
              <a:t>without </a:t>
            </a:r>
            <a:r>
              <a:rPr lang="en-US" altLang="ko-KR" sz="2400" dirty="0">
                <a:solidFill>
                  <a:srgbClr val="000000"/>
                </a:solidFill>
                <a:ea typeface="Calibri"/>
              </a:rPr>
              <a:t>explicitly defining the goals as </a:t>
            </a:r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</a:t>
            </a:r>
            <a:r>
              <a:rPr lang="en-US" altLang="ko-KR" sz="2400" dirty="0">
                <a:solidFill>
                  <a:srgbClr val="000000"/>
                </a:solidFill>
                <a:ea typeface="Calibri"/>
              </a:rPr>
              <a:t>a separate </a:t>
            </a:r>
            <a:endParaRPr lang="ko-KR" altLang="en-US" sz="24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</a:t>
            </a:r>
            <a:r>
              <a:rPr lang="en-US" altLang="ko-KR" sz="2400" dirty="0" smtClean="0">
                <a:solidFill>
                  <a:srgbClr val="000000"/>
                </a:solidFill>
                <a:ea typeface="Calibri"/>
              </a:rPr>
              <a:t>category</a:t>
            </a:r>
            <a:r>
              <a:rPr lang="en-US" altLang="ko-KR" sz="2400" dirty="0">
                <a:solidFill>
                  <a:srgbClr val="000000"/>
                </a:solidFill>
                <a:ea typeface="Calibri"/>
              </a:rPr>
              <a:t>, while others move from Program </a:t>
            </a:r>
            <a:r>
              <a:rPr lang="en-US" altLang="ko-KR" sz="2400" i="1" dirty="0">
                <a:solidFill>
                  <a:srgbClr val="0000FF"/>
                </a:solidFill>
              </a:rPr>
              <a:t>Learning Goals </a:t>
            </a:r>
            <a:r>
              <a:rPr lang="en-US" altLang="ko-KR" sz="2400" dirty="0">
                <a:solidFill>
                  <a:srgbClr val="000000"/>
                </a:solidFill>
              </a:rPr>
              <a:t>directly to </a:t>
            </a:r>
            <a:endParaRPr lang="ko-KR" altLang="en-US" sz="24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</a:t>
            </a:r>
            <a:r>
              <a:rPr lang="en-US" altLang="ko-KR" sz="2400" b="1" i="1" dirty="0" smtClean="0">
                <a:solidFill>
                  <a:srgbClr val="0000FF"/>
                </a:solidFill>
                <a:ea typeface="Calibri"/>
              </a:rPr>
              <a:t>Student </a:t>
            </a:r>
            <a:r>
              <a:rPr lang="en-US" altLang="ko-KR" sz="2400" b="1" i="1" dirty="0">
                <a:solidFill>
                  <a:srgbClr val="0000FF"/>
                </a:solidFill>
                <a:ea typeface="Calibri"/>
              </a:rPr>
              <a:t>Learning Outcomes</a:t>
            </a:r>
            <a:r>
              <a:rPr lang="en-US" altLang="ko-KR" sz="2400" i="1" dirty="0">
                <a:solidFill>
                  <a:srgbClr val="0000FF"/>
                </a:solidFill>
                <a:ea typeface="Calibri"/>
              </a:rPr>
              <a:t>.</a:t>
            </a:r>
            <a:endParaRPr lang="ko-KR" altLang="en-US" sz="2400" i="1" dirty="0"/>
          </a:p>
          <a:p>
            <a:pPr defTabSz="10525"/>
            <a:endParaRPr lang="ko-KR" altLang="en-US" sz="24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</a:t>
            </a:r>
            <a:endParaRPr lang="ko-KR" altLang="en-US" sz="20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</a:t>
            </a:r>
            <a:r>
              <a:rPr lang="en-US" altLang="ko-KR" sz="2000" dirty="0" smtClean="0">
                <a:solidFill>
                  <a:srgbClr val="000000"/>
                </a:solidFill>
                <a:ea typeface="Calibri"/>
              </a:rPr>
              <a:t>.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1454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5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 3"/>
          <p:cNvSpPr>
            <a:spLocks noGrp="1" noChangeArrowheads="1"/>
          </p:cNvSpPr>
          <p:nvPr/>
        </p:nvSpPr>
        <p:spPr>
          <a:xfrm>
            <a:off x="7291299" y="5946890"/>
            <a:ext cx="154374" cy="145164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defTabSz="10525">
              <a:lnSpc>
                <a:spcPts val="1174"/>
              </a:lnSpc>
            </a:pPr>
            <a:r>
              <a:rPr lang="en-US" altLang="ko-KR" sz="969" dirty="0">
                <a:solidFill>
                  <a:srgbClr val="000000"/>
                </a:solidFill>
                <a:latin typeface="Arial"/>
              </a:rPr>
              <a:t>50</a:t>
            </a:r>
            <a:endParaRPr lang="ko-KR" altLang="en-US" sz="969" dirty="0"/>
          </a:p>
        </p:txBody>
      </p:sp>
      <p:sp>
        <p:nvSpPr>
          <p:cNvPr id="4" name="Rectangle 3"/>
          <p:cNvSpPr/>
          <p:nvPr/>
        </p:nvSpPr>
        <p:spPr>
          <a:xfrm>
            <a:off x="1424214" y="204721"/>
            <a:ext cx="924560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</a:rPr>
              <a:t>					I. Plan-Step 1</a:t>
            </a:r>
            <a:endParaRPr lang="ko-KR" altLang="en-US" sz="800" dirty="0"/>
          </a:p>
          <a:p>
            <a:pPr defTabSz="10525"/>
            <a:endParaRPr lang="ko-KR" altLang="en-US" sz="800" dirty="0"/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</a:rPr>
              <a:t>																																																																																																																																																		</a:t>
            </a:r>
            <a:r>
              <a:rPr lang="en-US" altLang="ko-KR" sz="3600" dirty="0">
                <a:solidFill>
                  <a:srgbClr val="006600"/>
                </a:solidFill>
                <a:latin typeface="Times New"/>
                <a:ea typeface="Times New"/>
              </a:rPr>
              <a:t>Examples of Learning Goals</a:t>
            </a:r>
            <a:endParaRPr lang="ko-KR" altLang="en-US" sz="36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</a:t>
            </a:r>
            <a:r>
              <a:rPr lang="en-US" altLang="ko-KR" sz="2000" dirty="0">
                <a:solidFill>
                  <a:srgbClr val="000000"/>
                </a:solidFill>
                <a:latin typeface="Wingdings"/>
                <a:ea typeface="Wingdings"/>
              </a:rPr>
              <a:t>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Students will </a:t>
            </a:r>
            <a:r>
              <a:rPr lang="en-US" altLang="ko-KR" sz="2000" dirty="0">
                <a:solidFill>
                  <a:srgbClr val="0000CC"/>
                </a:solidFill>
              </a:rPr>
              <a:t>understand</a:t>
            </a:r>
            <a:r>
              <a:rPr lang="en-US" altLang="ko-KR" sz="2000" dirty="0">
                <a:solidFill>
                  <a:srgbClr val="000000"/>
                </a:solidFill>
              </a:rPr>
              <a:t> and </a:t>
            </a:r>
            <a:r>
              <a:rPr lang="en-US" altLang="ko-KR" sz="2000" dirty="0">
                <a:solidFill>
                  <a:srgbClr val="0000CC"/>
                </a:solidFill>
              </a:rPr>
              <a:t>grasp</a:t>
            </a:r>
            <a:r>
              <a:rPr lang="en-US" altLang="ko-KR" sz="2000" dirty="0">
                <a:solidFill>
                  <a:srgbClr val="000000"/>
                </a:solidFill>
              </a:rPr>
              <a:t> the fundamental </a:t>
            </a:r>
            <a:endParaRPr lang="ko-KR" altLang="en-US" sz="20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concepts of the discipline.</a:t>
            </a:r>
            <a:endParaRPr lang="ko-KR" altLang="en-US" sz="20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</a:t>
            </a:r>
            <a:r>
              <a:rPr lang="en-US" altLang="ko-KR" sz="2000" dirty="0">
                <a:solidFill>
                  <a:srgbClr val="000000"/>
                </a:solidFill>
                <a:latin typeface="Wingdings"/>
                <a:ea typeface="Wingdings"/>
              </a:rPr>
              <a:t>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Students will </a:t>
            </a:r>
            <a:r>
              <a:rPr lang="en-US" altLang="ko-KR" sz="2000" dirty="0">
                <a:solidFill>
                  <a:srgbClr val="0000FF"/>
                </a:solidFill>
              </a:rPr>
              <a:t>address</a:t>
            </a:r>
            <a:r>
              <a:rPr lang="en-US" altLang="ko-KR" sz="2000" dirty="0">
                <a:solidFill>
                  <a:srgbClr val="000000"/>
                </a:solidFill>
              </a:rPr>
              <a:t> issues critically and reflectively.</a:t>
            </a:r>
            <a:endParaRPr lang="ko-KR" altLang="en-US" sz="20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</a:t>
            </a:r>
            <a:r>
              <a:rPr lang="en-US" altLang="ko-KR" sz="2000" dirty="0">
                <a:solidFill>
                  <a:srgbClr val="000000"/>
                </a:solidFill>
                <a:latin typeface="Wingdings"/>
                <a:ea typeface="Wingdings"/>
              </a:rPr>
              <a:t>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Students will </a:t>
            </a:r>
            <a:r>
              <a:rPr lang="en-US" altLang="ko-KR" sz="2000" dirty="0">
                <a:solidFill>
                  <a:srgbClr val="0000CC"/>
                </a:solidFill>
              </a:rPr>
              <a:t>work</a:t>
            </a:r>
            <a:r>
              <a:rPr lang="en-US" altLang="ko-KR" sz="2000" dirty="0">
                <a:solidFill>
                  <a:srgbClr val="000000"/>
                </a:solidFill>
              </a:rPr>
              <a:t> well with others.</a:t>
            </a:r>
            <a:endParaRPr lang="ko-KR" altLang="en-US" sz="20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</a:t>
            </a:r>
            <a:r>
              <a:rPr lang="en-US" altLang="ko-KR" sz="2000" dirty="0">
                <a:solidFill>
                  <a:srgbClr val="000000"/>
                </a:solidFill>
                <a:latin typeface="Wingdings"/>
                <a:ea typeface="Wingdings"/>
              </a:rPr>
              <a:t>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Students will </a:t>
            </a:r>
            <a:r>
              <a:rPr lang="en-US" altLang="ko-KR" sz="2000" dirty="0">
                <a:solidFill>
                  <a:srgbClr val="0000CC"/>
                </a:solidFill>
              </a:rPr>
              <a:t>have </a:t>
            </a:r>
            <a:r>
              <a:rPr lang="en-US" altLang="ko-KR" sz="2000" dirty="0">
                <a:solidFill>
                  <a:srgbClr val="000000"/>
                </a:solidFill>
              </a:rPr>
              <a:t>commitment to open-minded inquiry and </a:t>
            </a:r>
            <a:endParaRPr lang="ko-KR" altLang="en-US" sz="20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lifelong learning.</a:t>
            </a:r>
            <a:endParaRPr lang="ko-KR" altLang="en-US" sz="20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</a:t>
            </a:r>
            <a:r>
              <a:rPr lang="en-US" altLang="ko-KR" sz="2000" dirty="0">
                <a:solidFill>
                  <a:srgbClr val="000000"/>
                </a:solidFill>
                <a:latin typeface="Wingdings"/>
                <a:ea typeface="Wingdings"/>
              </a:rPr>
              <a:t>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Graduates of will </a:t>
            </a:r>
            <a:r>
              <a:rPr lang="en-US" altLang="ko-KR" sz="2000" dirty="0">
                <a:solidFill>
                  <a:srgbClr val="3333FF"/>
                </a:solidFill>
              </a:rPr>
              <a:t>be</a:t>
            </a:r>
            <a:r>
              <a:rPr lang="en-US" altLang="ko-KR" sz="2000" dirty="0">
                <a:solidFill>
                  <a:srgbClr val="000000"/>
                </a:solidFill>
              </a:rPr>
              <a:t> knowledgeable of the principles of </a:t>
            </a:r>
            <a:endParaRPr lang="ko-KR" altLang="en-US" sz="20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modern patient care science.</a:t>
            </a:r>
            <a:endParaRPr lang="ko-KR" altLang="en-US" sz="20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</a:t>
            </a:r>
            <a:r>
              <a:rPr lang="en-US" altLang="ko-KR" sz="2000" dirty="0">
                <a:solidFill>
                  <a:srgbClr val="000000"/>
                </a:solidFill>
                <a:latin typeface="Wingdings"/>
                <a:ea typeface="Wingdings"/>
              </a:rPr>
              <a:t>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Graduates will </a:t>
            </a:r>
            <a:r>
              <a:rPr lang="en-US" altLang="ko-KR" sz="2000" dirty="0">
                <a:solidFill>
                  <a:srgbClr val="3333FF"/>
                </a:solidFill>
              </a:rPr>
              <a:t>master</a:t>
            </a:r>
            <a:r>
              <a:rPr lang="en-US" altLang="ko-KR" sz="2000" dirty="0">
                <a:solidFill>
                  <a:srgbClr val="000000"/>
                </a:solidFill>
              </a:rPr>
              <a:t> the art of critical thinking in the </a:t>
            </a:r>
            <a:endParaRPr lang="ko-KR" altLang="en-US" sz="20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decision-making process as competent professionals.</a:t>
            </a:r>
            <a:endParaRPr lang="ko-KR" altLang="en-US" sz="20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</a:t>
            </a:r>
            <a:r>
              <a:rPr lang="en-US" altLang="ko-KR" sz="2000" dirty="0">
                <a:solidFill>
                  <a:srgbClr val="000000"/>
                </a:solidFill>
                <a:latin typeface="Wingdings"/>
                <a:ea typeface="Wingdings"/>
              </a:rPr>
              <a:t>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Students will </a:t>
            </a:r>
            <a:r>
              <a:rPr lang="en-US" altLang="ko-KR" sz="2000" dirty="0">
                <a:solidFill>
                  <a:srgbClr val="0000CC"/>
                </a:solidFill>
              </a:rPr>
              <a:t>be </a:t>
            </a:r>
            <a:r>
              <a:rPr lang="en-US" altLang="ko-KR" sz="2000" dirty="0">
                <a:solidFill>
                  <a:srgbClr val="000000"/>
                </a:solidFill>
              </a:rPr>
              <a:t>competent in critical questioning and </a:t>
            </a:r>
            <a:endParaRPr lang="ko-KR" altLang="en-US" sz="20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analysis. 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549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1451" y="0"/>
            <a:ext cx="1155427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525"/>
            <a:r>
              <a:rPr lang="en-US" altLang="ko-KR" sz="2000" dirty="0">
                <a:solidFill>
                  <a:srgbClr val="000000"/>
                </a:solidFill>
                <a:latin typeface="Arial"/>
                <a:ea typeface="Arial"/>
              </a:rPr>
              <a:t>						</a:t>
            </a:r>
            <a:r>
              <a:rPr lang="en-US" altLang="ko-KR" sz="2000" dirty="0">
                <a:solidFill>
                  <a:srgbClr val="000000"/>
                </a:solidFill>
                <a:latin typeface="Arial"/>
              </a:rPr>
              <a:t>I. Plan-Step 1</a:t>
            </a:r>
            <a:endParaRPr lang="ko-KR" altLang="en-US" sz="2000" dirty="0"/>
          </a:p>
          <a:p>
            <a:pPr defTabSz="10525"/>
            <a:endParaRPr lang="ko-KR" altLang="en-US" sz="2000" dirty="0"/>
          </a:p>
          <a:p>
            <a:pPr defTabSz="10525"/>
            <a:r>
              <a:rPr lang="en-US" altLang="ko-KR" sz="2000" dirty="0">
                <a:solidFill>
                  <a:srgbClr val="000000"/>
                </a:solidFill>
                <a:latin typeface="Arial"/>
              </a:rPr>
              <a:t>																																																																																																																																																										</a:t>
            </a:r>
            <a:r>
              <a:rPr lang="en-US" altLang="ko-KR" sz="2800" dirty="0">
                <a:solidFill>
                  <a:srgbClr val="000000"/>
                </a:solidFill>
                <a:latin typeface="Arial"/>
              </a:rPr>
              <a:t>								</a:t>
            </a:r>
            <a:r>
              <a:rPr lang="en-US" altLang="ko-KR" sz="3600" dirty="0">
                <a:solidFill>
                  <a:srgbClr val="006600"/>
                </a:solidFill>
                <a:latin typeface="Times New"/>
                <a:ea typeface="Times New"/>
              </a:rPr>
              <a:t>Learning Objectives</a:t>
            </a:r>
            <a:endParaRPr lang="ko-KR" altLang="en-US" sz="2000" dirty="0"/>
          </a:p>
          <a:p>
            <a:pPr defTabSz="10525"/>
            <a:endParaRPr lang="ko-KR" altLang="en-US" sz="2000" dirty="0">
              <a:latin typeface="Arial"/>
              <a:ea typeface="Arial"/>
            </a:endParaRPr>
          </a:p>
          <a:p>
            <a:pPr defTabSz="10525"/>
            <a:r>
              <a:rPr lang="en-US" altLang="ko-KR" sz="20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</a:t>
            </a:r>
            <a:r>
              <a:rPr lang="en-US" altLang="ko-KR" sz="2000" dirty="0">
                <a:solidFill>
                  <a:srgbClr val="000000"/>
                </a:solidFill>
                <a:latin typeface="Wingdings"/>
                <a:ea typeface="Wingdings"/>
              </a:rPr>
              <a:t></a:t>
            </a:r>
            <a:r>
              <a:rPr lang="en-US" altLang="ko-KR" sz="2000" i="1" dirty="0">
                <a:solidFill>
                  <a:srgbClr val="0000FF"/>
                </a:solidFill>
                <a:ea typeface="Calibri"/>
              </a:rPr>
              <a:t> Learning Objectives</a:t>
            </a:r>
            <a:r>
              <a:rPr lang="en-US" altLang="ko-KR" sz="2000" dirty="0">
                <a:solidFill>
                  <a:srgbClr val="000000"/>
                </a:solidFill>
              </a:rPr>
              <a:t> describe the intended purposes and 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expected results of teaching </a:t>
            </a:r>
            <a:endParaRPr lang="ko-KR" altLang="en-US" sz="2000" dirty="0"/>
          </a:p>
          <a:p>
            <a:pPr defTabSz="10525"/>
            <a:endParaRPr lang="ko-KR" altLang="en-US" sz="2000" dirty="0">
              <a:latin typeface="Arial"/>
              <a:ea typeface="Arial"/>
            </a:endParaRPr>
          </a:p>
          <a:p>
            <a:pPr defTabSz="10525"/>
            <a:r>
              <a:rPr lang="en-US" altLang="ko-KR" sz="20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</a:t>
            </a:r>
            <a:r>
              <a:rPr lang="en-US" altLang="ko-KR" sz="2000" dirty="0" smtClean="0">
                <a:solidFill>
                  <a:srgbClr val="000000"/>
                </a:solidFill>
                <a:ea typeface="Calibri"/>
              </a:rPr>
              <a:t>activities 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and establish the </a:t>
            </a:r>
            <a:r>
              <a:rPr lang="en-US" altLang="ko-KR" sz="2000" dirty="0">
                <a:solidFill>
                  <a:srgbClr val="000000"/>
                </a:solidFill>
                <a:latin typeface="Arial"/>
                <a:ea typeface="Arial"/>
              </a:rPr>
              <a:t>					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foundation for assessment.</a:t>
            </a:r>
            <a:endParaRPr lang="ko-KR" altLang="en-US" sz="2000" dirty="0"/>
          </a:p>
          <a:p>
            <a:pPr defTabSz="10525"/>
            <a:r>
              <a:rPr lang="en-US" altLang="ko-KR" sz="20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</a:t>
            </a:r>
            <a:endParaRPr lang="ko-KR" altLang="en-US" sz="2000" dirty="0">
              <a:latin typeface="Arial"/>
              <a:ea typeface="Arial"/>
            </a:endParaRPr>
          </a:p>
          <a:p>
            <a:pPr defTabSz="10525"/>
            <a:r>
              <a:rPr lang="en-US" altLang="ko-KR" sz="20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</a:t>
            </a:r>
            <a:endParaRPr lang="ko-KR" altLang="en-US" sz="2000" dirty="0">
              <a:latin typeface="Arial"/>
              <a:ea typeface="Arial"/>
            </a:endParaRPr>
          </a:p>
          <a:p>
            <a:pPr defTabSz="10525"/>
            <a:r>
              <a:rPr lang="en-US" altLang="ko-KR" sz="20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</a:t>
            </a:r>
            <a:r>
              <a:rPr lang="en-US" altLang="ko-KR" sz="2000" dirty="0">
                <a:solidFill>
                  <a:srgbClr val="0000FF"/>
                </a:solidFill>
                <a:latin typeface="Wingdings"/>
                <a:ea typeface="Wingdings"/>
              </a:rPr>
              <a:t></a:t>
            </a:r>
            <a:r>
              <a:rPr lang="en-US" altLang="ko-KR" sz="2000" i="1" dirty="0">
                <a:solidFill>
                  <a:srgbClr val="0000FF"/>
                </a:solidFill>
                <a:ea typeface="Calibri"/>
              </a:rPr>
              <a:t>Learning Objectives</a:t>
            </a:r>
            <a:r>
              <a:rPr lang="en-US" altLang="ko-KR" sz="2000" dirty="0">
                <a:solidFill>
                  <a:srgbClr val="000000"/>
                </a:solidFill>
              </a:rPr>
              <a:t> describe what faculty will cover in a </a:t>
            </a:r>
            <a:r>
              <a:rPr lang="en-US" altLang="ko-KR" sz="2000" dirty="0">
                <a:solidFill>
                  <a:srgbClr val="000000"/>
                </a:solidFill>
                <a:latin typeface="Arial"/>
                <a:ea typeface="Arial"/>
              </a:rPr>
              <a:t>									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program/course. </a:t>
            </a:r>
            <a:endParaRPr lang="ko-KR" altLang="en-US" sz="2000" dirty="0"/>
          </a:p>
          <a:p>
            <a:pPr defTabSz="10525"/>
            <a:endParaRPr lang="ko-KR" altLang="en-US" sz="2000" dirty="0">
              <a:latin typeface="Arial"/>
              <a:ea typeface="Arial"/>
            </a:endParaRPr>
          </a:p>
          <a:p>
            <a:pPr defTabSz="10525"/>
            <a:r>
              <a:rPr lang="en-US" altLang="ko-KR" sz="20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</a:t>
            </a:r>
            <a:endParaRPr lang="ko-KR" altLang="en-US" sz="2000" dirty="0">
              <a:latin typeface="Arial"/>
              <a:ea typeface="Arial"/>
            </a:endParaRPr>
          </a:p>
          <a:p>
            <a:pPr defTabSz="10525"/>
            <a:r>
              <a:rPr lang="en-US" altLang="ko-KR" sz="20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</a:t>
            </a:r>
            <a:r>
              <a:rPr lang="en-US" altLang="ko-KR" sz="2000" dirty="0">
                <a:solidFill>
                  <a:srgbClr val="0000FF"/>
                </a:solidFill>
                <a:latin typeface="Wingdings"/>
                <a:ea typeface="Wingdings"/>
              </a:rPr>
              <a:t></a:t>
            </a:r>
            <a:r>
              <a:rPr lang="en-US" altLang="ko-KR" sz="2000" i="1" dirty="0">
                <a:solidFill>
                  <a:srgbClr val="0000FF"/>
                </a:solidFill>
                <a:ea typeface="Calibri"/>
              </a:rPr>
              <a:t>They are generally less broad than goals and more broad than student learning outcomes</a:t>
            </a:r>
            <a:endParaRPr lang="ko-KR" altLang="en-US" sz="2000" i="1" dirty="0"/>
          </a:p>
          <a:p>
            <a:pPr defTabSz="10525"/>
            <a:endParaRPr lang="ko-KR" altLang="en-US" sz="2000" dirty="0">
              <a:latin typeface="Arial"/>
              <a:ea typeface="Arial"/>
            </a:endParaRPr>
          </a:p>
          <a:p>
            <a:pPr defTabSz="10525"/>
            <a:r>
              <a:rPr lang="en-US" altLang="ko-KR" sz="20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					</a:t>
            </a:r>
            <a:r>
              <a:rPr lang="en-US" altLang="ko-KR" sz="2000" i="1" dirty="0" smtClean="0">
                <a:solidFill>
                  <a:srgbClr val="0000FF"/>
                </a:solidFill>
                <a:ea typeface="Calibri"/>
              </a:rPr>
              <a:t>.</a:t>
            </a:r>
            <a:endParaRPr lang="ko-KR" alt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3821972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5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6874" t="13870" r="23594" b="20820"/>
          <a:stretch/>
        </p:blipFill>
        <p:spPr>
          <a:xfrm>
            <a:off x="1714500" y="140321"/>
            <a:ext cx="8743950" cy="648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92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6957" t="24142" r="22065" b="14596"/>
          <a:stretch/>
        </p:blipFill>
        <p:spPr>
          <a:xfrm>
            <a:off x="1259561" y="349510"/>
            <a:ext cx="9633122" cy="6508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56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7608" t="24914" r="24022" b="18632"/>
          <a:stretch/>
        </p:blipFill>
        <p:spPr>
          <a:xfrm>
            <a:off x="1066586" y="0"/>
            <a:ext cx="10378162" cy="6809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19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8260" t="25531" r="25321" b="12440"/>
          <a:stretch/>
        </p:blipFill>
        <p:spPr>
          <a:xfrm>
            <a:off x="2061029" y="188686"/>
            <a:ext cx="8461828" cy="635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7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8233" t="23964" r="27273" b="14372"/>
          <a:stretch/>
        </p:blipFill>
        <p:spPr>
          <a:xfrm>
            <a:off x="1915886" y="449942"/>
            <a:ext cx="7953830" cy="6197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117059" y="6021530"/>
            <a:ext cx="1491175" cy="6260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467078" y="5824025"/>
            <a:ext cx="15333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Measurable </a:t>
            </a:r>
            <a:r>
              <a:rPr lang="en-US" sz="2000" b="1" dirty="0" smtClean="0">
                <a:solidFill>
                  <a:srgbClr val="FF0000"/>
                </a:solidFill>
              </a:rPr>
              <a:t>Observable 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73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6492" y="762895"/>
            <a:ext cx="10073089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0" i="0" u="none" strike="noStrike" baseline="0" dirty="0" smtClean="0">
                <a:solidFill>
                  <a:schemeClr val="accent6"/>
                </a:solidFill>
                <a:latin typeface="Times New Roman" panose="02020603050405020304" pitchFamily="18" charset="0"/>
              </a:rPr>
              <a:t>Expected Learning Outcomes for this Workshop…</a:t>
            </a:r>
          </a:p>
          <a:p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Wingdings" panose="05000000000000000000" pitchFamily="2" charset="2"/>
              </a:rPr>
              <a:t></a:t>
            </a:r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Establish criteria for success for student performance in relation to those student learning outcomes; </a:t>
            </a:r>
          </a:p>
          <a:p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Wingdings" panose="05000000000000000000" pitchFamily="2" charset="2"/>
              </a:rPr>
              <a:t></a:t>
            </a:r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Create and/or update an assessment plan that outlines the specific methods that will be used to assess the student learning outcomes; </a:t>
            </a:r>
          </a:p>
          <a:p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Wingdings" panose="05000000000000000000" pitchFamily="2" charset="2"/>
              </a:rPr>
              <a:t></a:t>
            </a:r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Identify ways that degree programs will use assessment data to make improvements to student learning; and</a:t>
            </a:r>
          </a:p>
          <a:p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Wingdings" panose="05000000000000000000" pitchFamily="2" charset="2"/>
              </a:rPr>
              <a:t></a:t>
            </a:r>
            <a:r>
              <a:rPr lang="en-US" sz="3200" dirty="0"/>
              <a:t>Write an effective assessment report.</a:t>
            </a:r>
          </a:p>
          <a:p>
            <a:endParaRPr lang="en-US" sz="3200" b="0" i="0" u="none" strike="noStrike" baseline="0" dirty="0" smtClean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017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5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8213" t="21362" r="25596" b="40735"/>
          <a:stretch/>
        </p:blipFill>
        <p:spPr>
          <a:xfrm>
            <a:off x="1174682" y="972458"/>
            <a:ext cx="10161952" cy="4688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4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8333" t="25808" r="25833" b="15962"/>
          <a:stretch/>
        </p:blipFill>
        <p:spPr>
          <a:xfrm>
            <a:off x="2249714" y="619968"/>
            <a:ext cx="7997372" cy="571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33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7077" t="25014" r="37346" b="12597"/>
          <a:stretch/>
        </p:blipFill>
        <p:spPr>
          <a:xfrm>
            <a:off x="1418707" y="323557"/>
            <a:ext cx="8261996" cy="6358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28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8961" t="17444" r="26269" b="28786"/>
          <a:stretch/>
        </p:blipFill>
        <p:spPr>
          <a:xfrm>
            <a:off x="1885712" y="464234"/>
            <a:ext cx="8833230" cy="5964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95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8154" t="22140" r="25000" b="15265"/>
          <a:stretch/>
        </p:blipFill>
        <p:spPr>
          <a:xfrm>
            <a:off x="2067949" y="381734"/>
            <a:ext cx="8328076" cy="625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58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8500" t="26449" r="24077" b="8288"/>
          <a:stretch/>
        </p:blipFill>
        <p:spPr>
          <a:xfrm>
            <a:off x="2109357" y="0"/>
            <a:ext cx="8400006" cy="6499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30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8500" t="24398" r="25231" b="11982"/>
          <a:stretch/>
        </p:blipFill>
        <p:spPr>
          <a:xfrm>
            <a:off x="1814733" y="126208"/>
            <a:ext cx="8707902" cy="673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42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8500" t="19267" r="25116" b="16497"/>
          <a:stretch/>
        </p:blipFill>
        <p:spPr>
          <a:xfrm>
            <a:off x="2082019" y="389941"/>
            <a:ext cx="7652824" cy="5958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4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8153" t="30144" r="25231" b="12187"/>
          <a:stretch/>
        </p:blipFill>
        <p:spPr>
          <a:xfrm>
            <a:off x="1396803" y="0"/>
            <a:ext cx="9445286" cy="6569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23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3885" t="12494" r="21308" b="15470"/>
          <a:stretch/>
        </p:blipFill>
        <p:spPr>
          <a:xfrm>
            <a:off x="1758458" y="144393"/>
            <a:ext cx="8764176" cy="64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83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2425" y="481536"/>
            <a:ext cx="5864645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0" i="0" u="none" strike="noStrike" baseline="0" dirty="0" smtClean="0">
                <a:solidFill>
                  <a:srgbClr val="00B050"/>
                </a:solidFill>
                <a:latin typeface="Arial" panose="020B0604020202020204" pitchFamily="34" charset="0"/>
              </a:rPr>
              <a:t>Approach</a:t>
            </a:r>
          </a:p>
          <a:p>
            <a:endParaRPr lang="en-US" sz="3200" b="0" i="0" u="none" strike="noStrike" baseline="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Wingdings" panose="05000000000000000000" pitchFamily="2" charset="2"/>
              </a:rPr>
              <a:t></a:t>
            </a:r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Please respond during the presentations and work hard during the activities!</a:t>
            </a:r>
          </a:p>
          <a:p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Wingdings" panose="05000000000000000000" pitchFamily="2" charset="2"/>
              </a:rPr>
              <a:t></a:t>
            </a:r>
            <a:r>
              <a:rPr lang="en-US" sz="3200" b="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We hope you will find the workshop enjoyable now and useful later</a:t>
            </a:r>
          </a:p>
          <a:p>
            <a:endParaRPr lang="en-US" sz="3200" b="1" dirty="0">
              <a:solidFill>
                <a:srgbClr val="2C10F8"/>
              </a:solidFill>
            </a:endParaRPr>
          </a:p>
          <a:p>
            <a:endParaRPr lang="en-US" sz="3200" b="0" i="0" u="none" strike="noStrike" baseline="0" dirty="0" smtClean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3132" t="30522" r="19940" b="17912"/>
          <a:stretch/>
        </p:blipFill>
        <p:spPr>
          <a:xfrm>
            <a:off x="7187869" y="1319582"/>
            <a:ext cx="4551242" cy="49025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531" y="4314019"/>
            <a:ext cx="1767844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185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5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3769" t="15368" r="20847" b="9724"/>
          <a:stretch/>
        </p:blipFill>
        <p:spPr>
          <a:xfrm>
            <a:off x="2152357" y="337333"/>
            <a:ext cx="8159262" cy="620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07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808" t="23576" r="22462" b="9724"/>
          <a:stretch/>
        </p:blipFill>
        <p:spPr>
          <a:xfrm>
            <a:off x="1572593" y="400926"/>
            <a:ext cx="9079640" cy="645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22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0923" t="13522" r="29731" b="12391"/>
          <a:stretch/>
        </p:blipFill>
        <p:spPr>
          <a:xfrm>
            <a:off x="3151164" y="460193"/>
            <a:ext cx="5894362" cy="624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55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5384" t="17625" r="23039" b="16086"/>
          <a:stretch/>
        </p:blipFill>
        <p:spPr>
          <a:xfrm>
            <a:off x="1730327" y="320821"/>
            <a:ext cx="8398412" cy="6068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64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5039" t="13315" r="22808" b="36814"/>
          <a:stretch/>
        </p:blipFill>
        <p:spPr>
          <a:xfrm>
            <a:off x="736497" y="1125416"/>
            <a:ext cx="10231328" cy="5500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55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807" t="17625" r="21655" b="12802"/>
          <a:stretch/>
        </p:blipFill>
        <p:spPr>
          <a:xfrm>
            <a:off x="1735968" y="0"/>
            <a:ext cx="8992044" cy="656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03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7346" t="17625" r="22116" b="10545"/>
          <a:stretch/>
        </p:blipFill>
        <p:spPr>
          <a:xfrm>
            <a:off x="2496171" y="604911"/>
            <a:ext cx="7640446" cy="6105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10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461" t="11991" r="22693" b="18344"/>
          <a:stretch/>
        </p:blipFill>
        <p:spPr>
          <a:xfrm>
            <a:off x="2022557" y="211014"/>
            <a:ext cx="8503268" cy="6302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55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346" t="14752" r="22116" b="15471"/>
          <a:stretch/>
        </p:blipFill>
        <p:spPr>
          <a:xfrm>
            <a:off x="2003238" y="267287"/>
            <a:ext cx="8485636" cy="621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76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346" t="9762" r="22000" b="19780"/>
          <a:stretch/>
        </p:blipFill>
        <p:spPr>
          <a:xfrm>
            <a:off x="2080723" y="253218"/>
            <a:ext cx="8288464" cy="611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17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99068" y="303103"/>
            <a:ext cx="81496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Review </a:t>
            </a:r>
            <a:r>
              <a:rPr lang="en-U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your Program’s Assessment Planning Process</a:t>
            </a:r>
            <a:endParaRPr lang="en-US" sz="2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9679" t="21205" r="17500" b="9237"/>
          <a:stretch/>
        </p:blipFill>
        <p:spPr>
          <a:xfrm>
            <a:off x="850632" y="967071"/>
            <a:ext cx="9120607" cy="56805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3754" y="5371280"/>
            <a:ext cx="1211134" cy="121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08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3928" t="27108" r="23572" b="18291"/>
          <a:stretch/>
        </p:blipFill>
        <p:spPr>
          <a:xfrm>
            <a:off x="2119085" y="319313"/>
            <a:ext cx="8287658" cy="598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04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8979" t="21582" r="39683" b="46289"/>
          <a:stretch/>
        </p:blipFill>
        <p:spPr>
          <a:xfrm>
            <a:off x="3387144" y="1336023"/>
            <a:ext cx="4739426" cy="401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62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2747" t="25340" r="33152" b="35392"/>
          <a:stretch/>
        </p:blipFill>
        <p:spPr>
          <a:xfrm>
            <a:off x="1085889" y="334850"/>
            <a:ext cx="9847154" cy="6375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24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978" y="555826"/>
            <a:ext cx="1124373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b="0" i="0" u="none" strike="noStrike" baseline="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2800" b="1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Learning and Teaching</a:t>
            </a:r>
            <a:endParaRPr lang="en-US" sz="2800" b="0" i="0" u="none" strike="noStrike" baseline="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sz="2800" b="0" i="0" u="none" strike="noStrike" baseline="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2800" b="1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“</a:t>
            </a:r>
            <a:r>
              <a:rPr lang="en-US" sz="280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Student learning outcomes must be </a:t>
            </a:r>
            <a:r>
              <a:rPr lang="en-US" sz="2800" i="0" u="none" strike="noStrike" baseline="0" dirty="0" smtClean="0">
                <a:solidFill>
                  <a:srgbClr val="2C10F8"/>
                </a:solidFill>
                <a:latin typeface="Calibri" panose="020F0502020204030204" pitchFamily="34" charset="0"/>
              </a:rPr>
              <a:t>clearly specified</a:t>
            </a:r>
            <a:r>
              <a:rPr lang="en-US" sz="280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, consistent with the </a:t>
            </a:r>
            <a:r>
              <a:rPr lang="en-US" sz="2800" i="0" u="none" strike="noStrike" baseline="0" dirty="0" smtClean="0">
                <a:solidFill>
                  <a:srgbClr val="2C10F8"/>
                </a:solidFill>
                <a:latin typeface="Calibri" panose="020F0502020204030204" pitchFamily="34" charset="0"/>
              </a:rPr>
              <a:t>requirements for employment or professional practice</a:t>
            </a:r>
            <a:r>
              <a:rPr lang="en-US" sz="280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</a:p>
          <a:p>
            <a:r>
              <a:rPr lang="en-US" sz="280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Standards of learning must be </a:t>
            </a:r>
            <a:r>
              <a:rPr lang="en-US" sz="2800" i="0" u="none" strike="noStrike" baseline="0" dirty="0" smtClean="0">
                <a:solidFill>
                  <a:srgbClr val="2C10F8"/>
                </a:solidFill>
                <a:latin typeface="Calibri" panose="020F0502020204030204" pitchFamily="34" charset="0"/>
              </a:rPr>
              <a:t>assessed</a:t>
            </a:r>
            <a:r>
              <a:rPr lang="en-US" sz="280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and </a:t>
            </a:r>
            <a:r>
              <a:rPr lang="en-US" sz="2800" i="0" u="none" strike="noStrike" baseline="0" dirty="0" smtClean="0">
                <a:solidFill>
                  <a:srgbClr val="2C10F8"/>
                </a:solidFill>
                <a:latin typeface="Calibri" panose="020F0502020204030204" pitchFamily="34" charset="0"/>
              </a:rPr>
              <a:t>verified</a:t>
            </a:r>
            <a:r>
              <a:rPr lang="en-US" sz="280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through appropriate processes and </a:t>
            </a:r>
            <a:r>
              <a:rPr lang="en-US" sz="2800" i="0" u="none" strike="noStrike" baseline="0" dirty="0" smtClean="0">
                <a:solidFill>
                  <a:srgbClr val="2C10F8"/>
                </a:solidFill>
                <a:latin typeface="Calibri" panose="020F0502020204030204" pitchFamily="34" charset="0"/>
              </a:rPr>
              <a:t>benchmarked</a:t>
            </a:r>
            <a:r>
              <a:rPr lang="en-US" sz="280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against </a:t>
            </a:r>
            <a:r>
              <a:rPr lang="en-US" sz="2800" i="0" u="none" strike="noStrike" baseline="0" dirty="0" smtClean="0">
                <a:solidFill>
                  <a:srgbClr val="2C10F8"/>
                </a:solidFill>
                <a:latin typeface="Calibri" panose="020F0502020204030204" pitchFamily="34" charset="0"/>
              </a:rPr>
              <a:t>demanding</a:t>
            </a:r>
            <a:r>
              <a:rPr lang="en-US" sz="280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and </a:t>
            </a:r>
            <a:r>
              <a:rPr lang="en-US" sz="2800" i="0" u="none" strike="noStrike" baseline="0" dirty="0" smtClean="0">
                <a:solidFill>
                  <a:srgbClr val="2C10F8"/>
                </a:solidFill>
                <a:latin typeface="Calibri" panose="020F0502020204030204" pitchFamily="34" charset="0"/>
              </a:rPr>
              <a:t>relevant external reference points</a:t>
            </a:r>
            <a:r>
              <a:rPr lang="en-US" sz="280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.” </a:t>
            </a:r>
          </a:p>
          <a:p>
            <a:endParaRPr lang="en-US" sz="2800" i="0" u="none" strike="noStrike" baseline="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280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“Teaching quality and the effectiveness of programs must be </a:t>
            </a:r>
            <a:r>
              <a:rPr lang="en-US" sz="2800" i="0" u="none" strike="noStrike" baseline="0" dirty="0" smtClean="0">
                <a:solidFill>
                  <a:srgbClr val="2C10F8"/>
                </a:solidFill>
                <a:latin typeface="Calibri" panose="020F0502020204030204" pitchFamily="34" charset="0"/>
              </a:rPr>
              <a:t>evaluated </a:t>
            </a:r>
            <a:r>
              <a:rPr lang="en-US" sz="280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through </a:t>
            </a:r>
            <a:r>
              <a:rPr lang="en-US" sz="2800" i="0" u="none" strike="noStrike" baseline="0" dirty="0" smtClean="0">
                <a:solidFill>
                  <a:srgbClr val="2C10F8"/>
                </a:solidFill>
                <a:latin typeface="Calibri" panose="020F0502020204030204" pitchFamily="34" charset="0"/>
              </a:rPr>
              <a:t>student assessments </a:t>
            </a:r>
            <a:r>
              <a:rPr lang="en-US" sz="280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and </a:t>
            </a:r>
            <a:r>
              <a:rPr lang="en-US" sz="2800" i="0" u="none" strike="noStrike" baseline="0" dirty="0" smtClean="0">
                <a:solidFill>
                  <a:srgbClr val="2C10F8"/>
                </a:solidFill>
                <a:latin typeface="Calibri" panose="020F0502020204030204" pitchFamily="34" charset="0"/>
              </a:rPr>
              <a:t>graduate and employer surveys </a:t>
            </a:r>
            <a:r>
              <a:rPr lang="en-US" sz="280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with evidence from these sources used as a basis for </a:t>
            </a:r>
            <a:r>
              <a:rPr lang="en-US" sz="2800" i="0" u="none" strike="noStrike" baseline="0" dirty="0" smtClean="0">
                <a:solidFill>
                  <a:srgbClr val="2C10F8"/>
                </a:solidFill>
                <a:latin typeface="Calibri" panose="020F0502020204030204" pitchFamily="34" charset="0"/>
              </a:rPr>
              <a:t>plans for improvement</a:t>
            </a:r>
            <a:r>
              <a:rPr lang="en-US" sz="280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”.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22840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5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 3"/>
          <p:cNvSpPr>
            <a:spLocks noGrp="1" noChangeArrowheads="1"/>
          </p:cNvSpPr>
          <p:nvPr/>
        </p:nvSpPr>
        <p:spPr>
          <a:xfrm>
            <a:off x="7291299" y="5946890"/>
            <a:ext cx="154374" cy="145164"/>
          </a:xfrm>
          <a:prstGeom prst="rect">
            <a:avLst/>
          </a:prstGeom>
          <a:noFill/>
          <a:ln w="0">
            <a:noFill/>
          </a:ln>
        </p:spPr>
        <p:txBody>
          <a:bodyPr wrap="none" lIns="0" tIns="0" rIns="0" bIns="0" anchor="t"/>
          <a:lstStyle/>
          <a:p>
            <a:pPr defTabSz="10525">
              <a:lnSpc>
                <a:spcPts val="1174"/>
              </a:lnSpc>
            </a:pPr>
            <a:r>
              <a:rPr lang="en-US" altLang="ko-KR" sz="969" dirty="0">
                <a:solidFill>
                  <a:srgbClr val="000000"/>
                </a:solidFill>
                <a:latin typeface="Arial"/>
              </a:rPr>
              <a:t>12</a:t>
            </a:r>
            <a:endParaRPr lang="ko-KR" altLang="en-US" sz="969" dirty="0"/>
          </a:p>
        </p:txBody>
      </p:sp>
      <p:sp>
        <p:nvSpPr>
          <p:cNvPr id="4" name="Rectangle 3"/>
          <p:cNvSpPr/>
          <p:nvPr/>
        </p:nvSpPr>
        <p:spPr>
          <a:xfrm>
            <a:off x="1077531" y="-115910"/>
            <a:ext cx="9354355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</a:rPr>
              <a:t>				</a:t>
            </a:r>
            <a:r>
              <a:rPr lang="en-US" altLang="ko-KR" sz="4000" dirty="0">
                <a:solidFill>
                  <a:srgbClr val="00B050"/>
                </a:solidFill>
                <a:latin typeface="Times New Roman"/>
                <a:ea typeface="Times New Roman"/>
              </a:rPr>
              <a:t>Assessment and Accreditation…</a:t>
            </a:r>
            <a:endParaRPr lang="ko-KR" altLang="en-US" sz="40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			</a:t>
            </a:r>
            <a:r>
              <a:rPr lang="en-US" altLang="ko-KR" sz="2000" b="1" dirty="0">
                <a:solidFill>
                  <a:srgbClr val="000000"/>
                </a:solidFill>
                <a:latin typeface="Helvetica"/>
                <a:ea typeface="Helvetica"/>
              </a:rPr>
              <a:t>“Student </a:t>
            </a:r>
            <a:r>
              <a:rPr lang="en-US" altLang="ko-KR" sz="2000" b="1" dirty="0" smtClean="0">
                <a:solidFill>
                  <a:srgbClr val="0000CC"/>
                </a:solidFill>
                <a:latin typeface="Arial"/>
                <a:ea typeface="Arial"/>
              </a:rPr>
              <a:t>Evaluation processes </a:t>
            </a:r>
            <a:r>
              <a:rPr lang="en-US" altLang="ko-KR" sz="2000" b="1" dirty="0">
                <a:solidFill>
                  <a:srgbClr val="000000"/>
                </a:solidFill>
                <a:latin typeface="Arial"/>
              </a:rPr>
              <a:t>must be appropriate for </a:t>
            </a:r>
            <a:endParaRPr lang="ko-KR" altLang="en-US" sz="2000" b="1" dirty="0"/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</a:rPr>
              <a:t>																																																																																																</a:t>
            </a:r>
            <a:r>
              <a:rPr lang="en-US" altLang="ko-KR" sz="2000" b="1" dirty="0">
                <a:solidFill>
                  <a:srgbClr val="000000"/>
                </a:solidFill>
                <a:latin typeface="Arial"/>
              </a:rPr>
              <a:t>the </a:t>
            </a:r>
            <a:r>
              <a:rPr lang="en-US" altLang="ko-KR" sz="2000" b="1" dirty="0">
                <a:solidFill>
                  <a:srgbClr val="0000CC"/>
                </a:solidFill>
                <a:latin typeface="Arial"/>
              </a:rPr>
              <a:t>intended learning outcomes </a:t>
            </a:r>
            <a:r>
              <a:rPr lang="en-US" altLang="ko-KR" sz="2000" b="1" dirty="0">
                <a:solidFill>
                  <a:srgbClr val="000000"/>
                </a:solidFill>
                <a:latin typeface="Arial"/>
              </a:rPr>
              <a:t>and </a:t>
            </a:r>
            <a:r>
              <a:rPr lang="en-US" altLang="ko-KR" sz="2000" b="1" dirty="0">
                <a:solidFill>
                  <a:srgbClr val="0000CC"/>
                </a:solidFill>
                <a:latin typeface="Arial"/>
              </a:rPr>
              <a:t>effectively and fairly </a:t>
            </a:r>
            <a:endParaRPr lang="ko-KR" altLang="en-US" sz="2000" b="1" dirty="0"/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</a:rPr>
              <a:t>																																																																																																					</a:t>
            </a:r>
            <a:r>
              <a:rPr lang="en-US" altLang="ko-KR" sz="2000" b="1" dirty="0">
                <a:solidFill>
                  <a:srgbClr val="000000"/>
                </a:solidFill>
                <a:latin typeface="Arial"/>
              </a:rPr>
              <a:t>administered with independent verification of standards </a:t>
            </a:r>
            <a:endParaRPr lang="ko-KR" altLang="en-US" sz="2000" b="1" dirty="0"/>
          </a:p>
          <a:p>
            <a:pPr defTabSz="10525"/>
            <a:endParaRPr lang="ko-KR" altLang="en-US" sz="800" dirty="0"/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</a:rPr>
              <a:t>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2000" b="1" dirty="0">
                <a:solidFill>
                  <a:srgbClr val="000000"/>
                </a:solidFill>
                <a:latin typeface="Helvetica"/>
                <a:ea typeface="Helvetica"/>
              </a:rPr>
              <a:t>achieved.”</a:t>
            </a:r>
            <a:endParaRPr lang="ko-KR" altLang="en-US" sz="2000" b="1" dirty="0"/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		</a:t>
            </a:r>
            <a:r>
              <a:rPr lang="en-US" altLang="ko-KR" sz="2000" dirty="0">
                <a:solidFill>
                  <a:srgbClr val="000000"/>
                </a:solidFill>
                <a:latin typeface="Helvetica"/>
                <a:ea typeface="Helvetica"/>
              </a:rPr>
              <a:t>“</a:t>
            </a:r>
            <a:r>
              <a:rPr lang="en-US" altLang="ko-KR" sz="2000" dirty="0">
                <a:solidFill>
                  <a:srgbClr val="0000CC"/>
                </a:solidFill>
                <a:latin typeface="Arial"/>
                <a:ea typeface="Arial"/>
              </a:rPr>
              <a:t>A learning outcome </a:t>
            </a:r>
            <a:r>
              <a:rPr lang="en-US" altLang="ko-KR" sz="2000" dirty="0">
                <a:solidFill>
                  <a:srgbClr val="000000"/>
                </a:solidFill>
                <a:latin typeface="Arial"/>
              </a:rPr>
              <a:t>describes what a student knows and can </a:t>
            </a:r>
            <a:endParaRPr lang="ko-KR" altLang="en-US" sz="2000" dirty="0"/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</a:rPr>
              <a:t>																																																																																																</a:t>
            </a:r>
            <a:r>
              <a:rPr lang="en-US" altLang="ko-KR" sz="2000" dirty="0">
                <a:solidFill>
                  <a:srgbClr val="000000"/>
                </a:solidFill>
                <a:latin typeface="Arial"/>
              </a:rPr>
              <a:t>do in measurable terms that are </a:t>
            </a:r>
            <a:r>
              <a:rPr lang="en-US" altLang="ko-KR" sz="2000" dirty="0">
                <a:solidFill>
                  <a:srgbClr val="0000CC"/>
                </a:solidFill>
                <a:latin typeface="Arial"/>
              </a:rPr>
              <a:t>demonstrated and </a:t>
            </a:r>
            <a:r>
              <a:rPr lang="en-US" altLang="ko-KR" sz="2000" dirty="0" smtClean="0">
                <a:solidFill>
                  <a:srgbClr val="0000CC"/>
                </a:solidFill>
                <a:latin typeface="Arial"/>
              </a:rPr>
              <a:t>assessed </a:t>
            </a:r>
            <a:endParaRPr lang="ko-KR" altLang="en-US" sz="2000" dirty="0"/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</a:rPr>
              <a:t>																																																																																																																																																																																																															</a:t>
            </a:r>
            <a:r>
              <a:rPr lang="en-US" altLang="ko-KR" sz="2000" dirty="0">
                <a:solidFill>
                  <a:srgbClr val="0000CC"/>
                </a:solidFill>
                <a:latin typeface="Arial"/>
              </a:rPr>
              <a:t>by </a:t>
            </a:r>
            <a:r>
              <a:rPr lang="en-US" altLang="ko-KR" sz="2000" i="1" dirty="0">
                <a:solidFill>
                  <a:srgbClr val="0000CC"/>
                </a:solidFill>
                <a:latin typeface="Arial"/>
              </a:rPr>
              <a:t>direct and indirect assessments</a:t>
            </a:r>
            <a:r>
              <a:rPr lang="en-US" altLang="ko-KR" sz="2000" dirty="0">
                <a:solidFill>
                  <a:srgbClr val="000000"/>
                </a:solidFill>
                <a:latin typeface="Helvetica"/>
                <a:ea typeface="Helvetica"/>
              </a:rPr>
              <a:t>”.</a:t>
            </a:r>
            <a:endParaRPr lang="ko-KR" altLang="en-US" sz="20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</a:t>
            </a:r>
            <a:r>
              <a:rPr lang="en-US" altLang="ko-KR" sz="2000" b="1" dirty="0">
                <a:solidFill>
                  <a:srgbClr val="000000"/>
                </a:solidFill>
                <a:ea typeface="Calibri"/>
              </a:rPr>
              <a:t>To satisfy these requirement:</a:t>
            </a:r>
            <a:endParaRPr lang="ko-KR" altLang="en-US" sz="2000" b="1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 altLang="ko-KR" sz="80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</a:t>
            </a:r>
            <a:r>
              <a:rPr lang="en-US" altLang="ko-KR" sz="2000" dirty="0" smtClean="0">
                <a:solidFill>
                  <a:srgbClr val="000000"/>
                </a:solidFill>
                <a:latin typeface="Wingdings"/>
                <a:ea typeface="Wingdings"/>
              </a:rPr>
              <a:t></a:t>
            </a:r>
            <a:r>
              <a:rPr lang="en-US" altLang="ko-KR" sz="2000" dirty="0" smtClean="0">
                <a:solidFill>
                  <a:srgbClr val="000000"/>
                </a:solidFill>
                <a:ea typeface="Calibri"/>
              </a:rPr>
              <a:t>Student evaluation 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measures </a:t>
            </a:r>
            <a:r>
              <a:rPr lang="en-US" altLang="ko-KR" sz="2000" dirty="0" smtClean="0">
                <a:solidFill>
                  <a:srgbClr val="000000"/>
                </a:solidFill>
                <a:ea typeface="Calibri"/>
              </a:rPr>
              <a:t>should be </a:t>
            </a:r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appropriate for the different forms </a:t>
            </a:r>
            <a:endParaRPr lang="ko-KR" altLang="en-US" sz="2000" dirty="0" smtClean="0"/>
          </a:p>
          <a:p>
            <a:pPr defTabSz="10525"/>
            <a:endParaRPr lang="ko-KR" altLang="en-US" sz="800" dirty="0" smtClean="0">
              <a:latin typeface="Arial"/>
              <a:ea typeface="Arial"/>
            </a:endParaRPr>
          </a:p>
          <a:p>
            <a:pPr defTabSz="10525"/>
            <a:r>
              <a:rPr lang="en-US" altLang="ko-KR" sz="800" dirty="0" smtClean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</a:t>
            </a:r>
            <a:r>
              <a:rPr lang="en-US" altLang="ko-KR" sz="2000" dirty="0" smtClean="0">
                <a:solidFill>
                  <a:srgbClr val="000000"/>
                </a:solidFill>
                <a:ea typeface="Calibri"/>
              </a:rPr>
              <a:t>of learning sought.</a:t>
            </a:r>
            <a:endParaRPr lang="ko-KR" altLang="en-US" sz="2000" dirty="0" smtClean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</a:t>
            </a:r>
            <a:r>
              <a:rPr lang="en-US" altLang="ko-KR" sz="2000" dirty="0" smtClean="0">
                <a:solidFill>
                  <a:srgbClr val="000000"/>
                </a:solidFill>
                <a:latin typeface="Wingdings"/>
                <a:ea typeface="Wingdings"/>
              </a:rPr>
              <a:t></a:t>
            </a:r>
            <a:r>
              <a:rPr lang="en-US" altLang="ko-KR" sz="2000" dirty="0" smtClean="0">
                <a:solidFill>
                  <a:srgbClr val="000000"/>
                </a:solidFill>
                <a:ea typeface="Calibri"/>
              </a:rPr>
              <a:t>Evaluation 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practices should be clearly communicated to students </a:t>
            </a:r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at the </a:t>
            </a:r>
            <a:endParaRPr lang="ko-KR" altLang="en-US" sz="20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</a:t>
            </a:r>
            <a:r>
              <a:rPr lang="en-US" altLang="ko-KR" sz="2000" dirty="0" smtClean="0">
                <a:solidFill>
                  <a:srgbClr val="000000"/>
                </a:solidFill>
                <a:ea typeface="Calibri"/>
              </a:rPr>
              <a:t>beginning 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of courses.</a:t>
            </a:r>
            <a:endParaRPr lang="ko-KR" altLang="en-US" sz="20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</a:t>
            </a:r>
            <a:r>
              <a:rPr lang="en-US" altLang="ko-KR" sz="2000" dirty="0">
                <a:solidFill>
                  <a:srgbClr val="000000"/>
                </a:solidFill>
                <a:latin typeface="Wingdings"/>
                <a:ea typeface="Wingdings"/>
              </a:rPr>
              <a:t>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Appropriate, valid and reliable methods should be used for </a:t>
            </a:r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verifying </a:t>
            </a:r>
            <a:endParaRPr lang="ko-KR" altLang="en-US" sz="20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</a:t>
            </a:r>
            <a:r>
              <a:rPr lang="en-US" altLang="ko-KR" sz="2000" dirty="0" smtClean="0">
                <a:solidFill>
                  <a:srgbClr val="000000"/>
                </a:solidFill>
                <a:ea typeface="Calibri"/>
              </a:rPr>
              <a:t>standards </a:t>
            </a:r>
            <a:r>
              <a:rPr lang="en-US" altLang="ko-KR" sz="2000" dirty="0">
                <a:solidFill>
                  <a:srgbClr val="000000"/>
                </a:solidFill>
                <a:ea typeface="Calibri"/>
              </a:rPr>
              <a:t>of student achievement in relation to relevant </a:t>
            </a:r>
            <a:endParaRPr lang="ko-KR" altLang="en-US" sz="20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							</a:t>
            </a:r>
            <a:r>
              <a:rPr lang="en-US" altLang="ko-KR" sz="2000" b="1" dirty="0">
                <a:solidFill>
                  <a:srgbClr val="0000CC"/>
                </a:solidFill>
                <a:ea typeface="Calibri"/>
              </a:rPr>
              <a:t>internal and external benchmarks</a:t>
            </a:r>
            <a:r>
              <a:rPr lang="en-US" altLang="ko-KR" sz="2000" dirty="0">
                <a:solidFill>
                  <a:srgbClr val="0000CC"/>
                </a:solidFill>
                <a:ea typeface="Calibri"/>
              </a:rPr>
              <a:t>. </a:t>
            </a:r>
            <a:endParaRPr lang="ko-KR" altLang="en-US" sz="2000" dirty="0"/>
          </a:p>
          <a:p>
            <a:pPr defTabSz="10525"/>
            <a:endParaRPr lang="ko-KR" altLang="en-US" sz="800" dirty="0">
              <a:latin typeface="Arial"/>
              <a:ea typeface="Arial"/>
            </a:endParaRPr>
          </a:p>
          <a:p>
            <a:pPr defTabSz="10525"/>
            <a:r>
              <a:rPr lang="en-US" altLang="ko-KR" sz="800" dirty="0">
                <a:solidFill>
                  <a:srgbClr val="000000"/>
                </a:solidFill>
                <a:latin typeface="Arial"/>
                <a:ea typeface="Arial"/>
              </a:rPr>
              <a:t>																																																																																					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86197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bldLvl="5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2062" y="762000"/>
            <a:ext cx="9667875" cy="5334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14907" y="0"/>
            <a:ext cx="33213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Levels of Assessment</a:t>
            </a:r>
          </a:p>
        </p:txBody>
      </p:sp>
    </p:spTree>
    <p:extLst>
      <p:ext uri="{BB962C8B-B14F-4D97-AF65-F5344CB8AC3E}">
        <p14:creationId xmlns:p14="http://schemas.microsoft.com/office/powerpoint/2010/main" val="189905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2309" t="30349" r="33769" b="26347"/>
          <a:stretch/>
        </p:blipFill>
        <p:spPr>
          <a:xfrm>
            <a:off x="1575581" y="385855"/>
            <a:ext cx="8862648" cy="6360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43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</TotalTime>
  <Words>369</Words>
  <Application>Microsoft Office PowerPoint</Application>
  <PresentationFormat>Custom</PresentationFormat>
  <Paragraphs>196</Paragraphs>
  <Slides>52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Office Theme</vt:lpstr>
      <vt:lpstr>Assessment of Learning Outcomes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Yasir Hassan Abdalla Elhassan</dc:creator>
  <cp:lastModifiedBy>Moh</cp:lastModifiedBy>
  <cp:revision>43</cp:revision>
  <dcterms:created xsi:type="dcterms:W3CDTF">2018-11-11T06:10:03Z</dcterms:created>
  <dcterms:modified xsi:type="dcterms:W3CDTF">2018-11-27T11:17:57Z</dcterms:modified>
</cp:coreProperties>
</file>