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365" r:id="rId2"/>
    <p:sldId id="306" r:id="rId3"/>
    <p:sldId id="308" r:id="rId4"/>
    <p:sldId id="351" r:id="rId5"/>
    <p:sldId id="335" r:id="rId6"/>
    <p:sldId id="310" r:id="rId7"/>
    <p:sldId id="319" r:id="rId8"/>
    <p:sldId id="311" r:id="rId9"/>
    <p:sldId id="338" r:id="rId10"/>
    <p:sldId id="290" r:id="rId11"/>
    <p:sldId id="320" r:id="rId12"/>
    <p:sldId id="321" r:id="rId13"/>
    <p:sldId id="361" r:id="rId14"/>
    <p:sldId id="312" r:id="rId15"/>
    <p:sldId id="257" r:id="rId16"/>
    <p:sldId id="271" r:id="rId17"/>
    <p:sldId id="276" r:id="rId18"/>
    <p:sldId id="265" r:id="rId19"/>
    <p:sldId id="267" r:id="rId20"/>
    <p:sldId id="266" r:id="rId21"/>
    <p:sldId id="277" r:id="rId22"/>
    <p:sldId id="302" r:id="rId23"/>
    <p:sldId id="262" r:id="rId24"/>
    <p:sldId id="362" r:id="rId25"/>
    <p:sldId id="317" r:id="rId26"/>
    <p:sldId id="345" r:id="rId27"/>
    <p:sldId id="346" r:id="rId28"/>
    <p:sldId id="325" r:id="rId29"/>
    <p:sldId id="326" r:id="rId30"/>
    <p:sldId id="327" r:id="rId31"/>
    <p:sldId id="328" r:id="rId32"/>
    <p:sldId id="331" r:id="rId33"/>
    <p:sldId id="332" r:id="rId34"/>
    <p:sldId id="354" r:id="rId35"/>
    <p:sldId id="353" r:id="rId36"/>
    <p:sldId id="355" r:id="rId37"/>
    <p:sldId id="356" r:id="rId38"/>
    <p:sldId id="359" r:id="rId39"/>
    <p:sldId id="360" r:id="rId40"/>
    <p:sldId id="364" r:id="rId41"/>
    <p:sldId id="363" r:id="rId4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2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842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858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8077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963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83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3669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4826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921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288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081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297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08FF-DCED-46E6-969F-AC605DE04CC3}" type="datetimeFigureOut">
              <a:rPr lang="ar-SA" smtClean="0"/>
              <a:t>03/02/1440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7A009-121D-4841-9D7B-CF46AC2AC8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674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4"/>
            <a:ext cx="12192000" cy="5769516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8013700" y="5657671"/>
            <a:ext cx="36322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err="1">
                <a:solidFill>
                  <a:schemeClr val="accent2">
                    <a:lumMod val="50000"/>
                  </a:schemeClr>
                </a:solidFill>
              </a:rPr>
              <a:t>د.تغريد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 أحمد حنون </a:t>
            </a:r>
          </a:p>
          <a:p>
            <a:pPr algn="ctr"/>
            <a:r>
              <a:rPr lang="ar-SA" sz="2400" b="1" dirty="0" err="1">
                <a:solidFill>
                  <a:schemeClr val="accent2">
                    <a:lumMod val="50000"/>
                  </a:schemeClr>
                </a:solidFill>
              </a:rPr>
              <a:t>دكتوراة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 في أصول التربية </a:t>
            </a:r>
          </a:p>
          <a:p>
            <a:pPr algn="ctr"/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خبيرة في الفراسة وقراءة الوجوه </a:t>
            </a:r>
          </a:p>
        </p:txBody>
      </p:sp>
    </p:spTree>
    <p:extLst>
      <p:ext uri="{BB962C8B-B14F-4D97-AF65-F5344CB8AC3E}">
        <p14:creationId xmlns:p14="http://schemas.microsoft.com/office/powerpoint/2010/main" val="420451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38350" y="393699"/>
            <a:ext cx="8115300" cy="1101725"/>
          </a:xfrm>
        </p:spPr>
        <p:txBody>
          <a:bodyPr/>
          <a:lstStyle/>
          <a:p>
            <a:pPr algn="ctr"/>
            <a:r>
              <a:rPr lang="ar-SA" dirty="0" smtClean="0"/>
              <a:t>تاريخ علم الفراسة وقراءة الوجوه عند الغرب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232025"/>
            <a:ext cx="10515600" cy="3381375"/>
          </a:xfrm>
        </p:spPr>
        <p:txBody>
          <a:bodyPr>
            <a:noAutofit/>
          </a:bodyPr>
          <a:lstStyle/>
          <a:p>
            <a:r>
              <a:rPr lang="ar-SA" sz="3200" b="1" dirty="0" smtClean="0"/>
              <a:t>الصينيين القدماء 2700 ق .م  بدأه الميان شانج  حيث تكلموا عن  تأثير الصفات الوجهية على سمات الانسان وتعدى الموضوع إلى </a:t>
            </a:r>
            <a:r>
              <a:rPr lang="ar-SA" sz="3200" b="1" dirty="0" err="1" smtClean="0"/>
              <a:t>التنبأ</a:t>
            </a:r>
            <a:r>
              <a:rPr lang="ar-SA" sz="3200" b="1" dirty="0" smtClean="0"/>
              <a:t> بالمستقبل</a:t>
            </a:r>
          </a:p>
          <a:p>
            <a:r>
              <a:rPr lang="ar-SA" sz="3200" b="1" dirty="0" smtClean="0"/>
              <a:t>ثم تكلم بعد ذلك أبو قراط (أبو الطب) عن فراسة الامزجة 4000 ق.م</a:t>
            </a:r>
          </a:p>
          <a:p>
            <a:r>
              <a:rPr lang="ar-SA" sz="3200" b="1" dirty="0" smtClean="0"/>
              <a:t>وارسطو في كتابه سر الأسرار</a:t>
            </a:r>
          </a:p>
          <a:p>
            <a:r>
              <a:rPr lang="ar-SA" sz="3200" b="1" dirty="0"/>
              <a:t>جون كاسبر لا فاتر: 1775 </a:t>
            </a:r>
            <a:r>
              <a:rPr lang="ar-SA" sz="3200" b="1" dirty="0" smtClean="0"/>
              <a:t>م </a:t>
            </a:r>
          </a:p>
          <a:p>
            <a:r>
              <a:rPr lang="ar-SA" sz="3200" b="1" dirty="0" smtClean="0"/>
              <a:t>ادوارد فنسنت جونز 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04319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74800" y="514215"/>
            <a:ext cx="9144000" cy="956744"/>
          </a:xfrm>
        </p:spPr>
        <p:txBody>
          <a:bodyPr>
            <a:noAutofit/>
          </a:bodyPr>
          <a:lstStyle/>
          <a:p>
            <a:r>
              <a:rPr lang="ar-SA" sz="4400" b="1" dirty="0">
                <a:solidFill>
                  <a:srgbClr val="C00000"/>
                </a:solidFill>
              </a:rPr>
              <a:t>أنواع الفراسة </a:t>
            </a:r>
            <a:r>
              <a:rPr lang="ar-SA" sz="4400" b="1" dirty="0" smtClean="0">
                <a:solidFill>
                  <a:srgbClr val="C00000"/>
                </a:solidFill>
              </a:rPr>
              <a:t>قديما</a:t>
            </a:r>
            <a:endParaRPr lang="ar-SA" sz="4400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74800" y="1766794"/>
            <a:ext cx="9144000" cy="3668806"/>
          </a:xfrm>
        </p:spPr>
        <p:txBody>
          <a:bodyPr>
            <a:normAutofit/>
          </a:bodyPr>
          <a:lstStyle/>
          <a:p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412672" y="1859874"/>
            <a:ext cx="9105091" cy="37789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 dirty="0" smtClean="0">
                <a:solidFill>
                  <a:sysClr val="windowText" lastClr="000000"/>
                </a:solidFill>
              </a:rPr>
              <a:t>فراسة </a:t>
            </a:r>
            <a:r>
              <a:rPr lang="ar-SA" sz="3200" b="1" dirty="0">
                <a:solidFill>
                  <a:sysClr val="windowText" lastClr="000000"/>
                </a:solidFill>
              </a:rPr>
              <a:t>الأثر (العيافة): تتبع آثار الأقدام والخفاف والنعال في التربة</a:t>
            </a:r>
            <a:r>
              <a:rPr lang="en-US" sz="3200" b="1" dirty="0" smtClean="0">
                <a:solidFill>
                  <a:sysClr val="windowText" lastClr="000000"/>
                </a:solidFill>
              </a:rPr>
              <a:t>.</a:t>
            </a:r>
            <a:endParaRPr lang="ar-SA" sz="3200" b="1" dirty="0" smtClean="0">
              <a:solidFill>
                <a:sysClr val="windowText" lastClr="0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 dirty="0">
                <a:solidFill>
                  <a:sysClr val="windowText" lastClr="000000"/>
                </a:solidFill>
              </a:rPr>
              <a:t>فراسة البشر (القيافة): معرفة الإنسان بالنظر إلى بشراتهم وملامحهم وأجسادهم</a:t>
            </a:r>
            <a:r>
              <a:rPr lang="en-US" sz="3200" b="1" dirty="0" smtClean="0">
                <a:solidFill>
                  <a:sysClr val="windowText" lastClr="000000"/>
                </a:solidFill>
              </a:rPr>
              <a:t>.</a:t>
            </a:r>
            <a:endParaRPr lang="ar-SA" sz="3200" b="1" dirty="0" smtClean="0">
              <a:solidFill>
                <a:sysClr val="windowText" lastClr="0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200" b="1" dirty="0">
                <a:solidFill>
                  <a:sysClr val="windowText" lastClr="000000"/>
                </a:solidFill>
              </a:rPr>
              <a:t>فراسة ومعرفة الجبال واستنباط معادن الفلزات</a:t>
            </a:r>
            <a:r>
              <a:rPr lang="en-US" sz="3200" b="1" dirty="0">
                <a:solidFill>
                  <a:sysClr val="windowText" lastClr="000000"/>
                </a:solidFill>
              </a:rPr>
              <a:t>.. </a:t>
            </a:r>
            <a:r>
              <a:rPr lang="ar-SA" sz="3200" b="1" dirty="0">
                <a:solidFill>
                  <a:sysClr val="windowText" lastClr="000000"/>
                </a:solidFill>
              </a:rPr>
              <a:t>فراسة ومعرفة مصادر المياه (</a:t>
            </a:r>
            <a:r>
              <a:rPr lang="ar-SA" sz="3200" b="1" dirty="0" err="1">
                <a:solidFill>
                  <a:sysClr val="windowText" lastClr="000000"/>
                </a:solidFill>
              </a:rPr>
              <a:t>الريافة</a:t>
            </a:r>
            <a:r>
              <a:rPr lang="ar-SA" sz="3200" b="1" dirty="0">
                <a:solidFill>
                  <a:sysClr val="windowText" lastClr="000000"/>
                </a:solidFill>
              </a:rPr>
              <a:t>) من التربة والرائحة ورؤية النبات وحركات الحيوانات </a:t>
            </a:r>
            <a:r>
              <a:rPr lang="ar-SA" sz="3200" b="1" dirty="0" smtClean="0">
                <a:solidFill>
                  <a:sysClr val="windowText" lastClr="000000"/>
                </a:solidFill>
              </a:rPr>
              <a:t>المخصوصة</a:t>
            </a:r>
            <a:endParaRPr lang="ar-SA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8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124200" y="536827"/>
            <a:ext cx="5943600" cy="760225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فروع علم الفراسة الحديثة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065930"/>
            <a:ext cx="9144000" cy="219187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893651" y="1817752"/>
            <a:ext cx="8404697" cy="43712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>
                <a:solidFill>
                  <a:sysClr val="windowText" lastClr="000000"/>
                </a:solidFill>
              </a:rPr>
              <a:t>فراسة الوجوه (علم </a:t>
            </a:r>
            <a:r>
              <a:rPr lang="ar-SA" sz="3600" b="1" dirty="0" err="1" smtClean="0">
                <a:solidFill>
                  <a:sysClr val="windowText" lastClr="000000"/>
                </a:solidFill>
              </a:rPr>
              <a:t>الفيسيونومي</a:t>
            </a:r>
            <a:r>
              <a:rPr lang="ar-SA" sz="3600" b="1" dirty="0" smtClean="0">
                <a:solidFill>
                  <a:sysClr val="windowText" lastClr="000000"/>
                </a:solidFill>
              </a:rPr>
              <a:t>) </a:t>
            </a:r>
            <a:endParaRPr lang="ar-SA" sz="3600" b="1" dirty="0">
              <a:solidFill>
                <a:sysClr val="windowText" lastClr="0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 err="1">
                <a:solidFill>
                  <a:sysClr val="windowText" lastClr="000000"/>
                </a:solidFill>
              </a:rPr>
              <a:t>البيرسنولوجي</a:t>
            </a:r>
            <a:r>
              <a:rPr lang="ar-SA" sz="3600" b="1" dirty="0">
                <a:solidFill>
                  <a:sysClr val="windowText" lastClr="000000"/>
                </a:solidFill>
              </a:rPr>
              <a:t> </a:t>
            </a:r>
            <a:r>
              <a:rPr lang="en-US" sz="3600" b="1" dirty="0" smtClean="0">
                <a:solidFill>
                  <a:sysClr val="windowText" lastClr="000000"/>
                </a:solidFill>
              </a:rPr>
              <a:t> </a:t>
            </a:r>
            <a:r>
              <a:rPr lang="en-US" sz="3600" b="1" dirty="0" err="1" smtClean="0">
                <a:solidFill>
                  <a:sysClr val="windowText" lastClr="000000"/>
                </a:solidFill>
              </a:rPr>
              <a:t>personolog</a:t>
            </a:r>
            <a:r>
              <a:rPr lang="en-US" sz="3600" b="1" dirty="0">
                <a:solidFill>
                  <a:sysClr val="windowText" lastClr="000000"/>
                </a:solidFill>
              </a:rPr>
              <a:t>: </a:t>
            </a:r>
            <a:r>
              <a:rPr lang="ar-SA" sz="3600" b="1" dirty="0">
                <a:solidFill>
                  <a:sysClr val="windowText" lastClr="000000"/>
                </a:solidFill>
              </a:rPr>
              <a:t>علم الشخصية وقراءة </a:t>
            </a:r>
            <a:r>
              <a:rPr lang="ar-SA" sz="3600" b="1" dirty="0" smtClean="0">
                <a:solidFill>
                  <a:sysClr val="windowText" lastClr="000000"/>
                </a:solidFill>
              </a:rPr>
              <a:t>الوجوه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>
                <a:solidFill>
                  <a:sysClr val="windowText" lastClr="000000"/>
                </a:solidFill>
              </a:rPr>
              <a:t>فراسة الإيماءات والحركات وفيه فراسة الإحساس والنبرات والهيئات والمظهر والوضعيات. .</a:t>
            </a:r>
            <a:r>
              <a:rPr lang="ar-SA" sz="3600" b="1" dirty="0" smtClean="0">
                <a:solidFill>
                  <a:sysClr val="windowText" lastClr="000000"/>
                </a:solidFill>
              </a:rPr>
              <a:t>الخ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 smtClean="0">
                <a:solidFill>
                  <a:sysClr val="windowText" lastClr="000000"/>
                </a:solidFill>
              </a:rPr>
              <a:t> </a:t>
            </a:r>
            <a:r>
              <a:rPr lang="ar-SA" sz="3600" b="1" dirty="0">
                <a:solidFill>
                  <a:sysClr val="windowText" lastClr="000000"/>
                </a:solidFill>
              </a:rPr>
              <a:t>فراسة خط </a:t>
            </a:r>
            <a:r>
              <a:rPr lang="ar-SA" sz="3600" b="1" dirty="0" smtClean="0">
                <a:solidFill>
                  <a:sysClr val="windowText" lastClr="000000"/>
                </a:solidFill>
              </a:rPr>
              <a:t>اليد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 smtClean="0">
                <a:solidFill>
                  <a:sysClr val="windowText" lastClr="000000"/>
                </a:solidFill>
              </a:rPr>
              <a:t> </a:t>
            </a:r>
            <a:r>
              <a:rPr lang="ar-SA" sz="3600" b="1" dirty="0">
                <a:solidFill>
                  <a:sysClr val="windowText" lastClr="000000"/>
                </a:solidFill>
              </a:rPr>
              <a:t>فراسة الألوان </a:t>
            </a:r>
            <a:endParaRPr lang="ar-SA" sz="3600" b="1" dirty="0" smtClean="0">
              <a:solidFill>
                <a:sysClr val="windowText" lastClr="0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sz="3600" b="1" dirty="0" smtClean="0">
                <a:solidFill>
                  <a:sysClr val="windowText" lastClr="000000"/>
                </a:solidFill>
              </a:rPr>
              <a:t>الفراسة </a:t>
            </a:r>
            <a:r>
              <a:rPr lang="ar-SA" sz="3600" b="1" dirty="0">
                <a:solidFill>
                  <a:sysClr val="windowText" lastClr="000000"/>
                </a:solidFill>
              </a:rPr>
              <a:t>المتخصصة</a:t>
            </a:r>
          </a:p>
        </p:txBody>
      </p:sp>
    </p:spTree>
    <p:extLst>
      <p:ext uri="{BB962C8B-B14F-4D97-AF65-F5344CB8AC3E}">
        <p14:creationId xmlns:p14="http://schemas.microsoft.com/office/powerpoint/2010/main" val="28683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8500" y="327025"/>
            <a:ext cx="6375400" cy="981075"/>
          </a:xfrm>
        </p:spPr>
        <p:txBody>
          <a:bodyPr/>
          <a:lstStyle/>
          <a:p>
            <a:r>
              <a:rPr lang="ar-SA" b="1" dirty="0" smtClean="0"/>
              <a:t>فن قراءة الوجوه (</a:t>
            </a:r>
            <a:r>
              <a:rPr lang="ar-SA" b="1" dirty="0" err="1" smtClean="0"/>
              <a:t>البيرسنولوجي</a:t>
            </a:r>
            <a:r>
              <a:rPr lang="ar-SA" b="1" dirty="0" smtClean="0"/>
              <a:t>)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825625"/>
            <a:ext cx="4724400" cy="435133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5625"/>
            <a:ext cx="45720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3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28900" y="0"/>
            <a:ext cx="7442200" cy="1325563"/>
          </a:xfrm>
        </p:spPr>
        <p:txBody>
          <a:bodyPr/>
          <a:lstStyle/>
          <a:p>
            <a:r>
              <a:rPr lang="ar-SA" b="1" dirty="0" smtClean="0"/>
              <a:t>فوائد تعلم أسرار الفراسة وقراءة الوجوه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rgbClr val="FBEADE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90727" y="1325563"/>
            <a:ext cx="11535384" cy="536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7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619725" y="327374"/>
            <a:ext cx="6952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نسب الوجه و أولويات الحياة : </a:t>
            </a:r>
            <a:endParaRPr lang="ar-SA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" b="3301"/>
          <a:stretch/>
        </p:blipFill>
        <p:spPr>
          <a:xfrm>
            <a:off x="825911" y="1498599"/>
            <a:ext cx="10338618" cy="500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46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52400"/>
            <a:ext cx="11468100" cy="3184287"/>
          </a:xfrm>
          <a:prstGeom prst="rect">
            <a:avLst/>
          </a:prstGeom>
        </p:spPr>
      </p:pic>
      <p:pic>
        <p:nvPicPr>
          <p:cNvPr id="4" name="عنصر نائب للمحتوى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68"/>
          <a:stretch/>
        </p:blipFill>
        <p:spPr>
          <a:xfrm>
            <a:off x="1224874" y="3717685"/>
            <a:ext cx="9481226" cy="2606914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124450" y="1519544"/>
            <a:ext cx="3448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b="1" dirty="0">
                <a:ln/>
                <a:solidFill>
                  <a:schemeClr val="accent3"/>
                </a:solidFill>
              </a:rPr>
              <a:t>أشكال الوجوه </a:t>
            </a:r>
          </a:p>
        </p:txBody>
      </p:sp>
    </p:spTree>
    <p:extLst>
      <p:ext uri="{BB962C8B-B14F-4D97-AF65-F5344CB8AC3E}">
        <p14:creationId xmlns:p14="http://schemas.microsoft.com/office/powerpoint/2010/main" val="373452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" b="3889"/>
          <a:stretch/>
        </p:blipFill>
        <p:spPr>
          <a:xfrm>
            <a:off x="0" y="190500"/>
            <a:ext cx="12192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1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1" b="2499"/>
          <a:stretch/>
        </p:blipFill>
        <p:spPr>
          <a:xfrm>
            <a:off x="0" y="247650"/>
            <a:ext cx="12192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" b="3333"/>
          <a:stretch/>
        </p:blipFill>
        <p:spPr>
          <a:xfrm>
            <a:off x="0" y="190500"/>
            <a:ext cx="12192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7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38357" y="323598"/>
            <a:ext cx="7931285" cy="1815390"/>
          </a:xfrm>
        </p:spPr>
        <p:txBody>
          <a:bodyPr>
            <a:normAutofit/>
          </a:bodyPr>
          <a:lstStyle/>
          <a:p>
            <a:r>
              <a:rPr lang="ar-SA" dirty="0"/>
              <a:t>كيف تقرأ نفسك وتقرأ الاخرين وتحلل شخصياتهم 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946785" y="5688989"/>
            <a:ext cx="4305300" cy="686510"/>
          </a:xfrm>
        </p:spPr>
        <p:txBody>
          <a:bodyPr>
            <a:normAutofit lnSpcReduction="10000"/>
          </a:bodyPr>
          <a:lstStyle/>
          <a:p>
            <a:r>
              <a:rPr lang="ar-SA" sz="4800" b="1" dirty="0" smtClean="0">
                <a:solidFill>
                  <a:srgbClr val="C00000"/>
                </a:solidFill>
              </a:rPr>
              <a:t>قصة علي وحسين</a:t>
            </a:r>
            <a:endParaRPr lang="ar-SA" sz="4800" b="1" dirty="0">
              <a:solidFill>
                <a:srgbClr val="C0000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2138988"/>
            <a:ext cx="6362700" cy="301625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900" y="2138988"/>
            <a:ext cx="4098587" cy="315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9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2779"/>
          <a:stretch/>
        </p:blipFill>
        <p:spPr>
          <a:xfrm>
            <a:off x="1" y="228600"/>
            <a:ext cx="12192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5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5" b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61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" b="3333"/>
          <a:stretch/>
        </p:blipFill>
        <p:spPr>
          <a:xfrm>
            <a:off x="1" y="190500"/>
            <a:ext cx="12192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4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526262" y="120897"/>
            <a:ext cx="8464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الثقة بالنفس بالنسبة ل عرض الوجه : 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1" y="1268126"/>
            <a:ext cx="11444748" cy="545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1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توضيح العلاقة بين الفراسة وقراءة الوجوه والتربية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220686"/>
            <a:ext cx="10515600" cy="268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4400" b="1" dirty="0"/>
          </a:p>
          <a:p>
            <a:r>
              <a:rPr lang="ar-SA" sz="4400" b="1" dirty="0"/>
              <a:t>أهمية </a:t>
            </a:r>
            <a:r>
              <a:rPr lang="ar-SA" sz="4400" b="1" dirty="0" smtClean="0"/>
              <a:t>توظيف الفراسة </a:t>
            </a:r>
            <a:r>
              <a:rPr lang="ar-SA" sz="4400" b="1" dirty="0"/>
              <a:t>في </a:t>
            </a:r>
            <a:r>
              <a:rPr lang="ar-SA" sz="4400" b="1" dirty="0" smtClean="0"/>
              <a:t>التربية </a:t>
            </a:r>
            <a:r>
              <a:rPr lang="ar-SA" sz="4400" b="1" dirty="0"/>
              <a:t>_تربية الانسان لنفسه ثم تربيته </a:t>
            </a:r>
            <a:r>
              <a:rPr lang="ar-SA" sz="4400" b="1" dirty="0" err="1"/>
              <a:t>للاخرين</a:t>
            </a:r>
            <a:r>
              <a:rPr lang="ar-SA" sz="4400" b="1" dirty="0"/>
              <a:t> </a:t>
            </a:r>
            <a:endParaRPr lang="en-US" sz="4400" b="1" dirty="0"/>
          </a:p>
          <a:p>
            <a:pPr rtl="0"/>
            <a:r>
              <a:rPr lang="ar-SA" sz="4400" b="1" dirty="0"/>
              <a:t>التربية هي عملية تغيير وتهذيب السلوك </a:t>
            </a:r>
            <a:r>
              <a:rPr lang="ar-SA" sz="4400" b="1" dirty="0" smtClean="0"/>
              <a:t>الإنساني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85146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" b="2046"/>
          <a:stretch/>
        </p:blipFill>
        <p:spPr>
          <a:xfrm>
            <a:off x="518885" y="783771"/>
            <a:ext cx="11165732" cy="5094515"/>
          </a:xfrm>
        </p:spPr>
      </p:pic>
    </p:spTree>
    <p:extLst>
      <p:ext uri="{BB962C8B-B14F-4D97-AF65-F5344CB8AC3E}">
        <p14:creationId xmlns:p14="http://schemas.microsoft.com/office/powerpoint/2010/main" val="326173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14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5400" b="1" dirty="0"/>
              <a:t>قال رسول الله صلى الله عليه وسلم: (إنما العلم </a:t>
            </a:r>
            <a:r>
              <a:rPr lang="ar-SA" sz="5400" b="1" dirty="0" smtClean="0"/>
              <a:t>بالتعلم وإنما </a:t>
            </a:r>
            <a:r>
              <a:rPr lang="ar-SA" sz="5400" b="1" dirty="0"/>
              <a:t>الصبر بالتصبر وإنما الحلم </a:t>
            </a:r>
            <a:r>
              <a:rPr lang="ar-SA" sz="5400" b="1" dirty="0" err="1" smtClean="0"/>
              <a:t>بالتحلم</a:t>
            </a:r>
            <a:r>
              <a:rPr lang="ar-SA" sz="5400" b="1" dirty="0" smtClean="0"/>
              <a:t>)</a:t>
            </a:r>
            <a:r>
              <a:rPr lang="ar-SA" sz="54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203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تعلم مهارات الفراسة تساعدك على معرفة :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666672" y="1857828"/>
            <a:ext cx="9687128" cy="2116306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ما هو الاسلوب المناسب لتوجيه طفلك؟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كيف تفهم ميول طفلك، وتراعي الفروقات المختلفة بين أطفالك؟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ما هي الهوايات والمهارات التي تناسب طفلك، وكيف تنميها لديه</a:t>
            </a:r>
            <a:r>
              <a:rPr lang="ar-SA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؟</a:t>
            </a:r>
            <a:endParaRPr lang="ar-SA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02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69651"/>
            <a:ext cx="9144000" cy="1147864"/>
          </a:xfrm>
        </p:spPr>
        <p:txBody>
          <a:bodyPr>
            <a:normAutofit/>
          </a:bodyPr>
          <a:lstStyle/>
          <a:p>
            <a:r>
              <a:rPr lang="ar-SA" dirty="0" smtClean="0"/>
              <a:t>الفروق الفردية بين الطلاب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8" y="2081720"/>
            <a:ext cx="6611059" cy="455254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70" y="2081720"/>
            <a:ext cx="4954622" cy="455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16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34514" y="365126"/>
            <a:ext cx="3719286" cy="1035658"/>
          </a:xfrm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C00000"/>
                </a:solidFill>
              </a:rPr>
              <a:t>أهداف الورشة</a:t>
            </a:r>
            <a:endParaRPr lang="ar-SA" sz="48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838200" y="1400783"/>
            <a:ext cx="10348609" cy="494165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تهدف هذه الورشة إلى 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تعريف المشاركين </a:t>
            </a: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بعلم </a:t>
            </a:r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الفراسة والأدلة   على صحة هذا العلم من الشريعة الإسلامية </a:t>
            </a: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تعريفهم </a:t>
            </a:r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بأهمية هذا العلم وفوائده  في الحياة العملية </a:t>
            </a: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.</a:t>
            </a:r>
            <a:endParaRPr lang="ar-SA" sz="3600" dirty="0">
              <a:solidFill>
                <a:srgbClr val="C0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إكساب المشاركين بعض مهارات  علم الفراسة وفن قراءة الوجوه وتحليل </a:t>
            </a: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الشخصية.</a:t>
            </a:r>
            <a:endParaRPr lang="ar-SA" sz="3600" dirty="0">
              <a:solidFill>
                <a:srgbClr val="C0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600" dirty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الكشف عن علاقة هذا العلم بالتربية تربية </a:t>
            </a: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النفس وتربية الاخرين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ar-SA" sz="3600" dirty="0" smtClean="0">
                <a:solidFill>
                  <a:srgbClr val="C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كيفية توظيف هذا العلم في العملية التربوية ومرعاه الفروق الفردية .</a:t>
            </a:r>
            <a:r>
              <a:rPr lang="ar-SA" dirty="0" smtClean="0"/>
              <a:t>.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183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81386"/>
            <a:ext cx="9144000" cy="797669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الشخصية  العنيدة والصعبة</a:t>
            </a:r>
            <a:endParaRPr lang="ar-SA" dirty="0"/>
          </a:p>
        </p:txBody>
      </p:sp>
      <p:pic>
        <p:nvPicPr>
          <p:cNvPr id="4" name="عنصر نائب للمحتوى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228" y="1324198"/>
            <a:ext cx="5486399" cy="530157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16" y="1324198"/>
            <a:ext cx="5797684" cy="530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0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18742" y="365125"/>
            <a:ext cx="6535057" cy="1325563"/>
          </a:xfrm>
        </p:spPr>
        <p:txBody>
          <a:bodyPr/>
          <a:lstStyle/>
          <a:p>
            <a:r>
              <a:rPr lang="ar-SA" dirty="0" smtClean="0"/>
              <a:t>الشخصية  المتسامحة والودودة</a:t>
            </a:r>
            <a:endParaRPr lang="ar-SA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49" y="1848256"/>
            <a:ext cx="5350213" cy="4182892"/>
          </a:xfr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702" y="1690687"/>
            <a:ext cx="5966298" cy="434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40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36572" y="365125"/>
            <a:ext cx="7217228" cy="1325563"/>
          </a:xfrm>
        </p:spPr>
        <p:txBody>
          <a:bodyPr/>
          <a:lstStyle/>
          <a:p>
            <a:r>
              <a:rPr lang="ar-SA" dirty="0" smtClean="0"/>
              <a:t>الشخصية غير التقليدية  (متقلبة المزاج )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1540" y="2062265"/>
            <a:ext cx="4427706" cy="3190672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62265"/>
            <a:ext cx="5151910" cy="319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9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13828" y="365125"/>
            <a:ext cx="5939971" cy="1325563"/>
          </a:xfrm>
        </p:spPr>
        <p:txBody>
          <a:bodyPr/>
          <a:lstStyle/>
          <a:p>
            <a:r>
              <a:rPr lang="ar-SA" dirty="0" smtClean="0"/>
              <a:t>الطفل القائد والطفل الخدوم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2" r="25149"/>
          <a:stretch/>
        </p:blipFill>
        <p:spPr>
          <a:xfrm>
            <a:off x="1756229" y="1879601"/>
            <a:ext cx="3294742" cy="3221037"/>
          </a:xfrm>
          <a:prstGeom prst="rect">
            <a:avLst/>
          </a:prstGeom>
        </p:spPr>
      </p:pic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75143" y="1879601"/>
            <a:ext cx="4895512" cy="322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1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شخصية سريعة التفكير ودودة متسامحة لا تهتم بالتفاصيل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9"/>
            <a:ext cx="10834991" cy="5167312"/>
          </a:xfrm>
        </p:spPr>
      </p:pic>
    </p:spTree>
    <p:extLst>
      <p:ext uri="{BB962C8B-B14F-4D97-AF65-F5344CB8AC3E}">
        <p14:creationId xmlns:p14="http://schemas.microsoft.com/office/powerpoint/2010/main" val="90244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الشخصية المغامرة والعملية</a:t>
            </a:r>
            <a:endParaRPr lang="ar-SA" dirty="0"/>
          </a:p>
        </p:txBody>
      </p:sp>
      <p:pic>
        <p:nvPicPr>
          <p:cNvPr id="18" name="عنصر نائب للمحتوى 1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34" r="37631" b="983"/>
          <a:stretch/>
        </p:blipFill>
        <p:spPr>
          <a:xfrm>
            <a:off x="4804229" y="1690688"/>
            <a:ext cx="3425371" cy="51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8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6636" y="885372"/>
            <a:ext cx="10311318" cy="480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83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87542" y="350610"/>
            <a:ext cx="2166257" cy="1325563"/>
          </a:xfrm>
        </p:spPr>
        <p:txBody>
          <a:bodyPr/>
          <a:lstStyle/>
          <a:p>
            <a:r>
              <a:rPr lang="ar-SA" dirty="0" smtClean="0"/>
              <a:t>قاعدة «2»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843314"/>
            <a:ext cx="10816771" cy="43336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4000" b="1" dirty="0" smtClean="0"/>
              <a:t>ركز </a:t>
            </a:r>
            <a:r>
              <a:rPr lang="ar-SA" sz="4000" b="1" dirty="0"/>
              <a:t>على حركات الجسم وايماءته اكثر من </a:t>
            </a:r>
            <a:r>
              <a:rPr lang="ar-SA" sz="4000" b="1" dirty="0" smtClean="0"/>
              <a:t>تركيزك </a:t>
            </a:r>
            <a:r>
              <a:rPr lang="ar-SA" sz="4000" b="1" dirty="0"/>
              <a:t>على ما تسمعه من الكلمات المنمقة </a:t>
            </a:r>
          </a:p>
          <a:p>
            <a:r>
              <a:rPr lang="ar-SA" sz="4000" b="1" dirty="0" err="1" smtClean="0"/>
              <a:t>فالانسان</a:t>
            </a:r>
            <a:r>
              <a:rPr lang="ar-SA" sz="4000" b="1" dirty="0" smtClean="0"/>
              <a:t> </a:t>
            </a:r>
            <a:r>
              <a:rPr lang="ar-SA" sz="4000" b="1" dirty="0"/>
              <a:t>يؤثر </a:t>
            </a:r>
            <a:r>
              <a:rPr lang="ar-SA" sz="4000" b="1" dirty="0" err="1"/>
              <a:t>بالاخرين</a:t>
            </a:r>
            <a:r>
              <a:rPr lang="ar-SA" sz="4000" b="1" dirty="0"/>
              <a:t>  بهذه النسب :</a:t>
            </a:r>
            <a:endParaRPr lang="en-US" sz="4000" b="1" dirty="0"/>
          </a:p>
          <a:p>
            <a:r>
              <a:rPr lang="ar-SA" sz="4000" b="1" dirty="0"/>
              <a:t>58% من خلال لغة الجسم وحركاته .</a:t>
            </a:r>
            <a:endParaRPr lang="en-US" sz="4000" b="1" dirty="0"/>
          </a:p>
          <a:p>
            <a:r>
              <a:rPr lang="ar-SA" sz="4000" b="1" dirty="0"/>
              <a:t>35% بنبرة الصوت </a:t>
            </a:r>
            <a:endParaRPr lang="en-US" sz="4000" b="1" dirty="0"/>
          </a:p>
          <a:p>
            <a:r>
              <a:rPr lang="ar-SA" sz="4000" b="1" dirty="0"/>
              <a:t>7% فقط من خلال </a:t>
            </a:r>
            <a:r>
              <a:rPr lang="ar-SA" sz="4000" b="1" dirty="0" smtClean="0"/>
              <a:t>الكلمات  ومعانيها قصة الموظف</a:t>
            </a:r>
          </a:p>
          <a:p>
            <a:pPr marL="0" indent="0">
              <a:buNone/>
            </a:pP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124856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27886" y="365125"/>
            <a:ext cx="2325914" cy="1325563"/>
          </a:xfrm>
        </p:spPr>
        <p:txBody>
          <a:bodyPr/>
          <a:lstStyle/>
          <a:p>
            <a:r>
              <a:rPr lang="ar-SA" dirty="0" smtClean="0"/>
              <a:t>القاعدة «3»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406911" y="1690688"/>
            <a:ext cx="8564403" cy="418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1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617028" y="365125"/>
            <a:ext cx="5736771" cy="1325563"/>
          </a:xfrm>
        </p:spPr>
        <p:txBody>
          <a:bodyPr/>
          <a:lstStyle/>
          <a:p>
            <a:r>
              <a:rPr lang="ar-SA" dirty="0" smtClean="0"/>
              <a:t>قاعدة»4» </a:t>
            </a:r>
            <a:r>
              <a:rPr lang="ar-SA" dirty="0" smtClean="0"/>
              <a:t>خير الأمور اوساطها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914" y="2172043"/>
            <a:ext cx="9908171" cy="2069757"/>
          </a:xfrm>
          <a:prstGeom prst="rect">
            <a:avLst/>
          </a:prstGeom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/>
          </p:nvPr>
        </p:nvGraphicFramePr>
        <p:xfrm>
          <a:off x="2070100" y="4723155"/>
          <a:ext cx="8013700" cy="365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01370"/>
                <a:gridCol w="801370"/>
                <a:gridCol w="801370"/>
                <a:gridCol w="801370"/>
                <a:gridCol w="801370"/>
                <a:gridCol w="801370"/>
                <a:gridCol w="801370"/>
                <a:gridCol w="801370"/>
                <a:gridCol w="801370"/>
                <a:gridCol w="801370"/>
              </a:tblGrid>
              <a:tr h="334434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331" y="5276761"/>
            <a:ext cx="9755738" cy="72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2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pic>
        <p:nvPicPr>
          <p:cNvPr id="4" name="عنصر نائب للمحتوى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r="6146" b="5184"/>
          <a:stretch/>
        </p:blipFill>
        <p:spPr>
          <a:xfrm>
            <a:off x="1181101" y="23187"/>
            <a:ext cx="10401300" cy="4962188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36600" y="5327313"/>
            <a:ext cx="10515600" cy="1173358"/>
          </a:xfrm>
        </p:spPr>
        <p:txBody>
          <a:bodyPr>
            <a:normAutofit/>
          </a:bodyPr>
          <a:lstStyle/>
          <a:p>
            <a:r>
              <a:rPr lang="ar-SA" sz="3200" b="1" dirty="0" smtClean="0"/>
              <a:t>الفراسة </a:t>
            </a:r>
            <a:r>
              <a:rPr lang="ar-SA" sz="3200" b="1" dirty="0"/>
              <a:t>هي فن من فنون المعرفة التي يجب ان يتعلمها الانسان ويتقنها ليعرف نفسه ويعرف الاخرين</a:t>
            </a:r>
          </a:p>
        </p:txBody>
      </p:sp>
    </p:spTree>
    <p:extLst>
      <p:ext uri="{BB962C8B-B14F-4D97-AF65-F5344CB8AC3E}">
        <p14:creationId xmlns:p14="http://schemas.microsoft.com/office/powerpoint/2010/main" val="396973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88000" y="365125"/>
            <a:ext cx="5765800" cy="1325563"/>
          </a:xfrm>
        </p:spPr>
        <p:txBody>
          <a:bodyPr/>
          <a:lstStyle/>
          <a:p>
            <a:r>
              <a:rPr lang="ar-SA" dirty="0" smtClean="0"/>
              <a:t>وأخيرا: اتقان مهارة الفراسة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4000" b="1" dirty="0" smtClean="0"/>
              <a:t>سوف يغير </a:t>
            </a:r>
            <a:r>
              <a:rPr lang="ar-SA" sz="4000" b="1" dirty="0"/>
              <a:t>مسار حياتك, لن ترى العالم من حولك بنفس الطريقة مرة اخرى, ستتغير رؤيتك للعالم وللأشخاص من حولك, وستفهم المسبب الرئيسي لكثير من سلوكيات الاخرين من حولك</a:t>
            </a:r>
            <a:r>
              <a:rPr lang="en-US" sz="4000" b="1" dirty="0"/>
              <a:t>.</a:t>
            </a:r>
          </a:p>
          <a:p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335006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537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12"/>
          <a:stretch/>
        </p:blipFill>
        <p:spPr>
          <a:xfrm>
            <a:off x="466926" y="505839"/>
            <a:ext cx="10886873" cy="508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6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1" t="15697" r="3871" b="24253"/>
          <a:stretch/>
        </p:blipFill>
        <p:spPr>
          <a:xfrm>
            <a:off x="939800" y="1206500"/>
            <a:ext cx="105156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3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4373" y="4473745"/>
            <a:ext cx="8211227" cy="226086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t="31231" r="3456" b="15016"/>
          <a:stretch/>
        </p:blipFill>
        <p:spPr>
          <a:xfrm>
            <a:off x="2400435" y="1649649"/>
            <a:ext cx="9080500" cy="2599886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35285" y="269571"/>
            <a:ext cx="6705600" cy="778213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قصة الشافعي مع الفراسة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9612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305070"/>
            <a:ext cx="10515600" cy="623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10568" r="550" b="20547"/>
          <a:stretch/>
        </p:blipFill>
        <p:spPr>
          <a:xfrm>
            <a:off x="596900" y="838200"/>
            <a:ext cx="11112500" cy="4470400"/>
          </a:xfrm>
        </p:spPr>
      </p:pic>
    </p:spTree>
    <p:extLst>
      <p:ext uri="{BB962C8B-B14F-4D97-AF65-F5344CB8AC3E}">
        <p14:creationId xmlns:p14="http://schemas.microsoft.com/office/powerpoint/2010/main" val="300777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6565</TotalTime>
  <Words>490</Words>
  <Application>Microsoft Office PowerPoint</Application>
  <PresentationFormat>ملء الشاشة</PresentationFormat>
  <Paragraphs>76</Paragraphs>
  <Slides>41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7" baseType="lpstr">
      <vt:lpstr>Adobe Fan Heiti Std B</vt:lpstr>
      <vt:lpstr>Arial</vt:lpstr>
      <vt:lpstr>Calibri</vt:lpstr>
      <vt:lpstr>Calibri Light</vt:lpstr>
      <vt:lpstr>Times New Roman</vt:lpstr>
      <vt:lpstr>نسق Office</vt:lpstr>
      <vt:lpstr>عرض تقديمي في PowerPoint</vt:lpstr>
      <vt:lpstr>كيف تقرأ نفسك وتقرأ الاخرين وتحلل شخصياتهم </vt:lpstr>
      <vt:lpstr>أهداف الورشة</vt:lpstr>
      <vt:lpstr> </vt:lpstr>
      <vt:lpstr>عرض تقديمي في PowerPoint</vt:lpstr>
      <vt:lpstr>عرض تقديمي في PowerPoint</vt:lpstr>
      <vt:lpstr>قصة الشافعي مع الفراسة </vt:lpstr>
      <vt:lpstr>عرض تقديمي في PowerPoint</vt:lpstr>
      <vt:lpstr>عرض تقديمي في PowerPoint</vt:lpstr>
      <vt:lpstr>تاريخ علم الفراسة وقراءة الوجوه عند الغرب </vt:lpstr>
      <vt:lpstr>أنواع الفراسة قديما</vt:lpstr>
      <vt:lpstr>فروع علم الفراسة الحديثة</vt:lpstr>
      <vt:lpstr>فن قراءة الوجوه (البيرسنولوجي)</vt:lpstr>
      <vt:lpstr>فوائد تعلم أسرار الفراسة وقراءة الوجوه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توضيح العلاقة بين الفراسة وقراءة الوجوه والتربية </vt:lpstr>
      <vt:lpstr>عرض تقديمي في PowerPoint</vt:lpstr>
      <vt:lpstr>عرض تقديمي في PowerPoint</vt:lpstr>
      <vt:lpstr>تعلم مهارات الفراسة تساعدك على معرفة :</vt:lpstr>
      <vt:lpstr>الفروق الفردية بين الطلاب</vt:lpstr>
      <vt:lpstr>الشخصية  العنيدة والصعبة</vt:lpstr>
      <vt:lpstr>الشخصية  المتسامحة والودودة</vt:lpstr>
      <vt:lpstr>الشخصية غير التقليدية  (متقلبة المزاج )</vt:lpstr>
      <vt:lpstr>الطفل القائد والطفل الخدوم</vt:lpstr>
      <vt:lpstr>شخصية سريعة التفكير ودودة متسامحة لا تهتم بالتفاصيل </vt:lpstr>
      <vt:lpstr>الشخصية المغامرة والعملية</vt:lpstr>
      <vt:lpstr>عرض تقديمي في PowerPoint</vt:lpstr>
      <vt:lpstr>قاعدة «2»</vt:lpstr>
      <vt:lpstr>القاعدة «3»</vt:lpstr>
      <vt:lpstr>قاعدة»4» خير الأمور اوساطها</vt:lpstr>
      <vt:lpstr>وأخيرا: اتقان مهارة الفراسة </vt:lpstr>
      <vt:lpstr>عرض تقديمي في PowerPoint</vt:lpstr>
    </vt:vector>
  </TitlesOfParts>
  <Company>Ahmed-Under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خليك بحالك</dc:creator>
  <cp:lastModifiedBy>hp</cp:lastModifiedBy>
  <cp:revision>134</cp:revision>
  <dcterms:created xsi:type="dcterms:W3CDTF">2017-10-02T14:53:20Z</dcterms:created>
  <dcterms:modified xsi:type="dcterms:W3CDTF">2018-11-10T08:33:12Z</dcterms:modified>
</cp:coreProperties>
</file>