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85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8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8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914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2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1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45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30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118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59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79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A250F-DDF4-467B-B57C-B281B8D95ED2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C2A53-5114-467B-9D92-11C475EDA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20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ar-SA" dirty="0" smtClean="0"/>
              <a:t>19/2/2018</a:t>
            </a:r>
          </a:p>
          <a:p>
            <a:r>
              <a:rPr lang="ar-SA" dirty="0" smtClean="0"/>
              <a:t>محاضرات وحدة الإرشاد الأكاديمي</a:t>
            </a:r>
          </a:p>
          <a:p>
            <a:r>
              <a:rPr lang="ar-SA" dirty="0" smtClean="0"/>
              <a:t>إعداد </a:t>
            </a:r>
          </a:p>
          <a:p>
            <a:r>
              <a:rPr lang="ar-SA" dirty="0" smtClean="0"/>
              <a:t>أ. زينب محمد عثمان </a:t>
            </a:r>
          </a:p>
          <a:p>
            <a:r>
              <a:rPr lang="ar-SA" dirty="0" smtClean="0"/>
              <a:t>مشرف وحدة الإرشاد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447801"/>
            <a:ext cx="7772400" cy="2305050"/>
          </a:xfrm>
          <a:prstGeom prst="rect">
            <a:avLst/>
          </a:prstGeo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sz="5400" b="1" dirty="0" smtClean="0"/>
              <a:t>الإرشاد الأكاديمي</a:t>
            </a:r>
          </a:p>
          <a:p>
            <a:r>
              <a:rPr lang="ar-SA" b="1" dirty="0" smtClean="0"/>
              <a:t>(كيف نهيئ أنفسنا للتعامل مع الطالب)</a:t>
            </a:r>
            <a:endParaRPr lang="en-US" dirty="0"/>
          </a:p>
        </p:txBody>
      </p:sp>
      <p:pic>
        <p:nvPicPr>
          <p:cNvPr id="6" name="Picture 4" descr="وزارة_التعليم_العالي_والبحث_العلمي_-شعا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569" y="228600"/>
            <a:ext cx="933450" cy="97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alfajr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17" y="56539"/>
            <a:ext cx="119697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 rot="10800000" flipV="1">
            <a:off x="2247900" y="209026"/>
            <a:ext cx="51054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بسم الله الرحمن الرحيم 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وزارة التعليم العالي والبحث العلمي 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كلية الفجر للعلوم والتكنولوجيا</a:t>
            </a:r>
            <a:endParaRPr kumimoji="0" lang="en-US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وحدة الإرشاد الاكاديمي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1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ضوابط العلاقة بين الطالب والمرشد: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 fontScale="92500"/>
          </a:bodyPr>
          <a:lstStyle/>
          <a:p>
            <a:pPr algn="r" rtl="1">
              <a:spcBef>
                <a:spcPct val="0"/>
              </a:spcBef>
              <a:buNone/>
            </a:pPr>
            <a:endParaRPr lang="ar-SA" sz="2600" dirty="0" smtClean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r>
              <a:rPr lang="ar-SA" sz="2600" dirty="0" smtClean="0">
                <a:latin typeface="+mj-lt"/>
                <a:ea typeface="+mj-ea"/>
                <a:cs typeface="+mj-cs"/>
              </a:rPr>
              <a:t>العلاقة </a:t>
            </a:r>
            <a:r>
              <a:rPr lang="ar-SA" sz="2600" dirty="0">
                <a:latin typeface="+mj-lt"/>
                <a:ea typeface="+mj-ea"/>
                <a:cs typeface="+mj-cs"/>
              </a:rPr>
              <a:t>الإرشادية بين المرشد والطالب تقوم علي أساس الاحترام المتبادل وتحكمها الضوابط التالية: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التزام المرشد بسرية المعلومات المتداولة بينهما، وعدم إعطائها بأي شكل إلا للجهات الرسمية المعنية فقط بما يخدم مصلحة الطالب</a:t>
            </a:r>
            <a:r>
              <a:rPr lang="en-US" sz="2600" dirty="0">
                <a:latin typeface="+mj-lt"/>
                <a:ea typeface="+mj-ea"/>
                <a:cs typeface="+mj-cs"/>
              </a:rPr>
              <a:t>.</a:t>
            </a: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عدم مناقشة أي معلومات حساسة بالنسبة للطالب عبر الهاتف أو البريد الالكتروني</a:t>
            </a:r>
            <a:r>
              <a:rPr lang="en-US" sz="2600" dirty="0">
                <a:latin typeface="+mj-lt"/>
                <a:ea typeface="+mj-ea"/>
                <a:cs typeface="+mj-cs"/>
              </a:rPr>
              <a:t>. </a:t>
            </a: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يكون المرشد على أتم الاستعداد لتحديد موعد للقاء الطالب على انفراد في حال وجود قضية ذات طابع شخصي حساس</a:t>
            </a:r>
            <a:r>
              <a:rPr lang="en-US" sz="2600" dirty="0">
                <a:latin typeface="+mj-lt"/>
                <a:ea typeface="+mj-ea"/>
                <a:cs typeface="+mj-cs"/>
              </a:rPr>
              <a:t> .</a:t>
            </a: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علاقة الطالب بالمرشد تحمل بعدا يجعل المرشد أكثر تفهماً وقرباً من الطالب؛ علاوة على الطبيعة المعتادة للعلاقة بين الطالب وعضو هيئة التدريس </a:t>
            </a:r>
            <a:r>
              <a:rPr lang="en-US" sz="2600" dirty="0">
                <a:latin typeface="+mj-lt"/>
                <a:ea typeface="+mj-ea"/>
                <a:cs typeface="+mj-cs"/>
              </a:rPr>
              <a:t>. </a:t>
            </a: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أن يقر الطالب بمجهودات المرشد الذي يبذلها من أجله، وأن يسلك سلوكاً حسناً في تعامله مع المرشد.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endParaRPr lang="en-US" sz="26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7112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Diagram 1"/>
          <p:cNvGrpSpPr>
            <a:grpSpLocks/>
          </p:cNvGrpSpPr>
          <p:nvPr/>
        </p:nvGrpSpPr>
        <p:grpSpPr bwMode="auto">
          <a:xfrm>
            <a:off x="1947789" y="1185863"/>
            <a:ext cx="5486400" cy="5486400"/>
            <a:chOff x="1807" y="-1093"/>
            <a:chExt cx="8640" cy="8640"/>
          </a:xfrm>
        </p:grpSpPr>
        <p:sp>
          <p:nvSpPr>
            <p:cNvPr id="7" name="_s6156"/>
            <p:cNvSpPr>
              <a:spLocks noChangeShapeType="1"/>
            </p:cNvSpPr>
            <p:nvPr/>
          </p:nvSpPr>
          <p:spPr bwMode="auto">
            <a:xfrm flipH="1" flipV="1">
              <a:off x="4593" y="2727"/>
              <a:ext cx="559" cy="18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6155"/>
            <p:cNvSpPr>
              <a:spLocks noChangeArrowheads="1"/>
            </p:cNvSpPr>
            <p:nvPr/>
          </p:nvSpPr>
          <p:spPr bwMode="auto">
            <a:xfrm>
              <a:off x="2592" y="138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نظم ولوائح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_s6154"/>
            <p:cNvSpPr>
              <a:spLocks noChangeShapeType="1"/>
            </p:cNvSpPr>
            <p:nvPr/>
          </p:nvSpPr>
          <p:spPr bwMode="auto">
            <a:xfrm flipH="1">
              <a:off x="5179" y="4055"/>
              <a:ext cx="345" cy="4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_s6153"/>
            <p:cNvSpPr>
              <a:spLocks noChangeArrowheads="1"/>
            </p:cNvSpPr>
            <p:nvPr/>
          </p:nvSpPr>
          <p:spPr bwMode="auto">
            <a:xfrm>
              <a:off x="3550" y="433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معلومات عن المهن التي ترتبط بتخصصات</a:t>
              </a:r>
              <a:r>
                <a:rPr kumimoji="0" lang="ar-SA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 الطلاب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_s6152"/>
            <p:cNvSpPr>
              <a:spLocks noChangeShapeType="1"/>
            </p:cNvSpPr>
            <p:nvPr/>
          </p:nvSpPr>
          <p:spPr bwMode="auto">
            <a:xfrm>
              <a:off x="6730" y="4055"/>
              <a:ext cx="345" cy="4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_s6151"/>
            <p:cNvSpPr>
              <a:spLocks noChangeArrowheads="1"/>
            </p:cNvSpPr>
            <p:nvPr/>
          </p:nvSpPr>
          <p:spPr bwMode="auto">
            <a:xfrm>
              <a:off x="6652" y="433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مهارات الإرشاد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_s6150"/>
            <p:cNvSpPr>
              <a:spLocks noChangeShapeType="1"/>
            </p:cNvSpPr>
            <p:nvPr/>
          </p:nvSpPr>
          <p:spPr bwMode="auto">
            <a:xfrm flipV="1">
              <a:off x="7102" y="2727"/>
              <a:ext cx="559" cy="18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_s6149"/>
            <p:cNvSpPr>
              <a:spLocks noChangeArrowheads="1"/>
            </p:cNvSpPr>
            <p:nvPr/>
          </p:nvSpPr>
          <p:spPr bwMode="auto">
            <a:xfrm>
              <a:off x="7610" y="138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الخطة الدراسية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_s6148"/>
            <p:cNvSpPr>
              <a:spLocks noChangeShapeType="1"/>
            </p:cNvSpPr>
            <p:nvPr/>
          </p:nvSpPr>
          <p:spPr bwMode="auto">
            <a:xfrm flipV="1">
              <a:off x="6127" y="1613"/>
              <a:ext cx="0" cy="58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_s6147"/>
            <p:cNvSpPr>
              <a:spLocks noChangeArrowheads="1"/>
            </p:cNvSpPr>
            <p:nvPr/>
          </p:nvSpPr>
          <p:spPr bwMode="auto">
            <a:xfrm>
              <a:off x="5101" y="-439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التقويم الجامعي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_s6146"/>
            <p:cNvSpPr>
              <a:spLocks noChangeArrowheads="1"/>
            </p:cNvSpPr>
            <p:nvPr/>
          </p:nvSpPr>
          <p:spPr bwMode="auto">
            <a:xfrm>
              <a:off x="5101" y="2200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أدوات المرشد الاكاديمي الناجح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أدوات المرشد الأكاديمي الناجح:</a:t>
            </a:r>
            <a:endParaRPr lang="en-US" b="1" dirty="0"/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69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0"/>
            <a:ext cx="5133975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وسائل التواصل بين الطالب والمرشد</a:t>
            </a:r>
            <a:r>
              <a:rPr lang="en-US" b="1" dirty="0"/>
              <a:t> :</a:t>
            </a:r>
          </a:p>
        </p:txBody>
      </p:sp>
    </p:spTree>
    <p:extLst>
      <p:ext uri="{BB962C8B-B14F-4D97-AF65-F5344CB8AC3E}">
        <p14:creationId xmlns:p14="http://schemas.microsoft.com/office/powerpoint/2010/main" val="99569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pPr rtl="1"/>
            <a:r>
              <a:rPr lang="ar-SA" b="1" dirty="0" smtClean="0"/>
              <a:t>المراجع</a:t>
            </a:r>
            <a:br>
              <a:rPr lang="ar-SA" b="1" dirty="0" smtClean="0"/>
            </a:br>
            <a:r>
              <a:rPr lang="ar-SA" b="1" dirty="0" smtClean="0"/>
              <a:t>سلسلة الادلة الإرشادية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دليل الطالب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دليل هيئة التدريس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4023570" cy="43021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09800"/>
            <a:ext cx="2993975" cy="4365717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Down Arrow 11"/>
          <p:cNvSpPr/>
          <p:nvPr/>
        </p:nvSpPr>
        <p:spPr>
          <a:xfrm>
            <a:off x="7772400" y="1066800"/>
            <a:ext cx="647700" cy="1066800"/>
          </a:xfrm>
          <a:prstGeom prst="downArrow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925919" y="1036674"/>
            <a:ext cx="647700" cy="106680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5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25" y="1762125"/>
            <a:ext cx="3333750" cy="333375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pPr rtl="1"/>
            <a:r>
              <a:rPr lang="ar-SA" b="1" dirty="0" smtClean="0"/>
              <a:t>مناقشة </a:t>
            </a:r>
            <a:endParaRPr lang="en-US" b="1" dirty="0"/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457200" y="4800600"/>
            <a:ext cx="8229600" cy="1143000"/>
          </a:xfrm>
          <a:prstGeom prst="rect">
            <a:avLst/>
          </a:prstGeo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SA" b="1" dirty="0" smtClean="0"/>
              <a:t>الختام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9790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وضع الطالب فى مؤسساتنا الاكاديمية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76601"/>
            <a:ext cx="4010837" cy="243819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" y="1814513"/>
            <a:ext cx="3452735" cy="23002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391" y="4419600"/>
            <a:ext cx="300000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5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405" y="1524000"/>
            <a:ext cx="7086600" cy="500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الافعال السلبية بمؤسسات التعليم العالي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6257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1600"/>
            <a:ext cx="6974404" cy="5161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 smtClean="0"/>
              <a:t>تعريف </a:t>
            </a:r>
            <a:r>
              <a:rPr lang="ar-SA" b="1" dirty="0"/>
              <a:t>الإرشاد الاكاديمي: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2123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447800"/>
            <a:ext cx="6393318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من هو المرشد الأكاديمي؟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981200"/>
            <a:ext cx="274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/>
              <a:t>هو عضو هيئة التدريس الذي يقوم بإرشاد الطلاب ومساعدتهم فى حل مشاكلهم الاكاديمية وتحسين تحصيلهم العلمي</a:t>
            </a:r>
            <a:r>
              <a:rPr lang="ar-SA" b="1" dirty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5060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5323"/>
            <a:ext cx="7315200" cy="541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دور المرشد الاكاديمي: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310" y="2286000"/>
            <a:ext cx="3056504" cy="2163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3990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295400"/>
            <a:ext cx="5162550" cy="500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مهارات المرشد الأكاديمي الناجح: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0678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00200"/>
            <a:ext cx="61150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ممارسات المرشد الأكاديمي الناجح: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576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محددات عمل المرشد الاكاديمي: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algn="r" rtl="1">
              <a:spcBef>
                <a:spcPct val="0"/>
              </a:spcBef>
              <a:buNone/>
            </a:pPr>
            <a:endParaRPr lang="ar-SA" sz="2600" dirty="0" smtClean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r>
              <a:rPr lang="ar-SA" sz="2600" dirty="0" smtClean="0">
                <a:latin typeface="+mj-lt"/>
                <a:ea typeface="+mj-ea"/>
                <a:cs typeface="+mj-cs"/>
              </a:rPr>
              <a:t>لدى </a:t>
            </a:r>
            <a:r>
              <a:rPr lang="ar-SA" sz="2600" dirty="0">
                <a:latin typeface="+mj-lt"/>
                <a:ea typeface="+mj-ea"/>
                <a:cs typeface="+mj-cs"/>
              </a:rPr>
              <a:t>المرشد إجابات كافية لمعظم تساؤلات الطالب ولكن ليس كلها وفى حالة عدم توفر الإجابة لدى المرشد عليه أن</a:t>
            </a:r>
            <a:r>
              <a:rPr lang="en-US" sz="2600" dirty="0">
                <a:latin typeface="+mj-lt"/>
                <a:ea typeface="+mj-ea"/>
                <a:cs typeface="+mj-cs"/>
              </a:rPr>
              <a:t> :</a:t>
            </a:r>
          </a:p>
          <a:p>
            <a:pPr algn="r" rtl="1">
              <a:spcBef>
                <a:spcPct val="0"/>
              </a:spcBef>
            </a:pPr>
            <a:r>
              <a:rPr lang="ar-SA" sz="2600" dirty="0" smtClean="0">
                <a:latin typeface="+mj-lt"/>
                <a:ea typeface="+mj-ea"/>
                <a:cs typeface="+mj-cs"/>
              </a:rPr>
              <a:t>يرشد </a:t>
            </a:r>
            <a:r>
              <a:rPr lang="ar-SA" sz="2600" dirty="0">
                <a:latin typeface="+mj-lt"/>
                <a:ea typeface="+mj-ea"/>
                <a:cs typeface="+mj-cs"/>
              </a:rPr>
              <a:t>الطالب إلى المصدر الذى يجد فيه المعلومة. 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</a:pPr>
            <a:r>
              <a:rPr lang="ar-SA" sz="2600" dirty="0">
                <a:latin typeface="+mj-lt"/>
                <a:ea typeface="+mj-ea"/>
                <a:cs typeface="+mj-cs"/>
              </a:rPr>
              <a:t>يطلب مهلة لإيجاد الإجابة من الجهة المعنية وتقديمها للطالب.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r>
              <a:rPr lang="ar-SA" sz="2600" dirty="0">
                <a:latin typeface="+mj-lt"/>
                <a:ea typeface="+mj-ea"/>
                <a:cs typeface="+mj-cs"/>
              </a:rPr>
              <a:t> 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r>
              <a:rPr lang="ar-SA" sz="2600" dirty="0">
                <a:latin typeface="+mj-lt"/>
                <a:ea typeface="+mj-ea"/>
                <a:cs typeface="+mj-cs"/>
              </a:rPr>
              <a:t>على المرشد تقديم النصيحة للطالب حول ما هو القرار الأفضل ؛ لكن </a:t>
            </a:r>
            <a:r>
              <a:rPr lang="ar-SA" sz="2600">
                <a:latin typeface="+mj-lt"/>
                <a:ea typeface="+mj-ea"/>
                <a:cs typeface="+mj-cs"/>
              </a:rPr>
              <a:t>تبقى </a:t>
            </a:r>
            <a:r>
              <a:rPr lang="ar-SA" sz="2600" smtClean="0">
                <a:latin typeface="+mj-lt"/>
                <a:ea typeface="+mj-ea"/>
                <a:cs typeface="+mj-cs"/>
              </a:rPr>
              <a:t>المسؤولية </a:t>
            </a:r>
            <a:r>
              <a:rPr lang="ar-SA" sz="2600" dirty="0">
                <a:latin typeface="+mj-lt"/>
                <a:ea typeface="+mj-ea"/>
                <a:cs typeface="+mj-cs"/>
              </a:rPr>
              <a:t>على الطالب فهو الذي يتخذ القرار وليس المرشد</a:t>
            </a:r>
            <a:r>
              <a:rPr lang="ar-SA" sz="2600" dirty="0" smtClean="0">
                <a:latin typeface="+mj-lt"/>
                <a:ea typeface="+mj-ea"/>
                <a:cs typeface="+mj-cs"/>
              </a:rPr>
              <a:t>.</a:t>
            </a:r>
          </a:p>
          <a:p>
            <a:pPr algn="r" rtl="1">
              <a:spcBef>
                <a:spcPct val="0"/>
              </a:spcBef>
              <a:buNone/>
            </a:pP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r>
              <a:rPr lang="ar-SA" sz="2600" dirty="0">
                <a:latin typeface="+mj-lt"/>
                <a:ea typeface="+mj-ea"/>
                <a:cs typeface="+mj-cs"/>
              </a:rPr>
              <a:t>لن يقوم المرشد بتجاوز لوائح الجامعة وأنظمتها لحل إشكال لدى الطالب لكنه يلتزم بالدفاع عن موقف الطالب ويسانده طالما كان محقا فى حدود العرف الجامعى.</a:t>
            </a:r>
            <a:endParaRPr lang="en-US" sz="2600" dirty="0">
              <a:latin typeface="+mj-lt"/>
              <a:ea typeface="+mj-ea"/>
              <a:cs typeface="+mj-cs"/>
            </a:endParaRPr>
          </a:p>
          <a:p>
            <a:pPr algn="r" rtl="1">
              <a:spcBef>
                <a:spcPct val="0"/>
              </a:spcBef>
              <a:buNone/>
            </a:pPr>
            <a:endParaRPr lang="en-US" sz="44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2485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290</Words>
  <Application>Microsoft Office PowerPoint</Application>
  <PresentationFormat>On-screen Show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وضع الطالب فى مؤسساتنا الاكاديمية</vt:lpstr>
      <vt:lpstr>الافعال السلبية بمؤسسات التعليم العالي</vt:lpstr>
      <vt:lpstr>تعريف الإرشاد الاكاديمي:</vt:lpstr>
      <vt:lpstr>من هو المرشد الأكاديمي؟</vt:lpstr>
      <vt:lpstr>دور المرشد الاكاديمي:</vt:lpstr>
      <vt:lpstr>مهارات المرشد الأكاديمي الناجح:</vt:lpstr>
      <vt:lpstr>ممارسات المرشد الأكاديمي الناجح:</vt:lpstr>
      <vt:lpstr>محددات عمل المرشد الاكاديمي:</vt:lpstr>
      <vt:lpstr>ضوابط العلاقة بين الطالب والمرشد:</vt:lpstr>
      <vt:lpstr>أدوات المرشد الأكاديمي الناجح:</vt:lpstr>
      <vt:lpstr>وسائل التواصل بين الطالب والمرشد :</vt:lpstr>
      <vt:lpstr>المراجع سلسلة الادلة الإرشادية</vt:lpstr>
      <vt:lpstr>مناقشة </vt:lpstr>
    </vt:vector>
  </TitlesOfParts>
  <Company>فراس الصعيو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</dc:creator>
  <cp:lastModifiedBy>Moh</cp:lastModifiedBy>
  <cp:revision>20</cp:revision>
  <dcterms:created xsi:type="dcterms:W3CDTF">2018-02-18T17:59:09Z</dcterms:created>
  <dcterms:modified xsi:type="dcterms:W3CDTF">2018-10-12T19:03:02Z</dcterms:modified>
</cp:coreProperties>
</file>