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2" r:id="rId7"/>
    <p:sldId id="266" r:id="rId8"/>
    <p:sldId id="260" r:id="rId9"/>
    <p:sldId id="265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3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3E10CC71-8158-4BE5-954D-4BDD6DBAF749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8778FDC2-ACD4-44ED-9289-C64885C58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818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إعداد</a:t>
            </a:r>
            <a:r>
              <a:rPr lang="ar-SA" baseline="0" dirty="0" smtClean="0"/>
              <a:t> دكتور / سعيد جبريل 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78FDC2-ACD4-44ED-9289-C64885C58D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27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78FDC2-ACD4-44ED-9289-C64885C58DF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90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&#1581;&#1584;&#1601;%20&#1575;&#1604;&#1601;&#1585;&#1575;&#1594;&#1575;&#1578;2-3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&#1573;&#1590;&#1575;&#1601;&#1577;%20&#1603;&#1575;&#1574;&#1606;%20&#1573;&#1604;&#1609;%20&#1608;&#1585;&#1583;2-4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&#1590;&#1576;&#1591;%20&#1573;&#1593;&#1583;&#1575;&#1583;&#1575;&#1578;%20&#1575;&#1604;&#1605;&#1604;&#1601;%20&#1608;&#1575;&#1604;&#1607;&#1608;&#1575;&#1605;&#1588;1-1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&#1578;&#1585;&#1602;&#1610;&#1605;%20&#1575;&#1604;&#1589;&#1601;&#1581;&#1575;&#1578;1-2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580;&#1583;&#1575;&#1608;&#1604;%20&#1575;&#1604;&#1575;&#1604;&#1603;&#1578;&#1585;&#1608;&#1606;&#1610;&#1577;1-3.docx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575;&#1604;&#1578;&#1593;&#1604;&#1610;&#1602;&#1575;&#1578;%20&#1608;&#1575;&#1604;&#1605;&#1585;&#1575;&#1580;&#1593;&#1577;1-4.docx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&#1575;&#1604;&#1578;&#1608;&#1579;&#1610;&#1602;2-1.doc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&#1575;&#1604;&#1580;&#1583;&#1575;&#1608;&#1604;%20&#1608;&#1575;&#1604;&#1589;&#1608;&#1585;2-2.do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32586" y="1097924"/>
            <a:ext cx="9856117" cy="2469524"/>
          </a:xfrm>
        </p:spPr>
        <p:txBody>
          <a:bodyPr/>
          <a:lstStyle/>
          <a:p>
            <a:pPr algn="ctr"/>
            <a:r>
              <a:rPr lang="ar-SA" b="1" dirty="0" smtClean="0">
                <a:solidFill>
                  <a:srgbClr val="A53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doMaster-Black" panose="02000500030000020004" pitchFamily="50" charset="-78"/>
                <a:cs typeface="AbdoMaster-Black" panose="02000500030000020004" pitchFamily="50" charset="-78"/>
              </a:rPr>
              <a:t>ما</a:t>
            </a:r>
            <a:r>
              <a:rPr lang="ar-S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doMaster-Black" panose="02000500030000020004" pitchFamily="50" charset="-78"/>
                <a:cs typeface="AbdoMaster-Black" panose="02000500030000020004" pitchFamily="50" charset="-78"/>
              </a:rPr>
              <a:t> </a:t>
            </a:r>
            <a:r>
              <a:rPr lang="ar-SA" b="1" dirty="0" smtClean="0">
                <a:solidFill>
                  <a:srgbClr val="A53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doMaster-Black" panose="02000500030000020004" pitchFamily="50" charset="-78"/>
                <a:cs typeface="AbdoMaster-Black" panose="02000500030000020004" pitchFamily="50" charset="-78"/>
              </a:rPr>
              <a:t>يحتاجه الباحث في برنامج </a:t>
            </a:r>
            <a:r>
              <a:rPr lang="en-US" b="1" dirty="0" smtClean="0">
                <a:solidFill>
                  <a:srgbClr val="A53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doMaster-Black" panose="02000500030000020004" pitchFamily="50" charset="-78"/>
                <a:cs typeface="AbdoMaster-Black" panose="02000500030000020004" pitchFamily="50" charset="-78"/>
              </a:rPr>
              <a:t>word</a:t>
            </a:r>
            <a:endParaRPr lang="en-US" b="1" dirty="0">
              <a:solidFill>
                <a:srgbClr val="A530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 Jannat LT" panose="01000000000000000000" pitchFamily="2" charset="-78"/>
                <a:cs typeface="A Jannat LT" panose="01000000000000000000" pitchFamily="2" charset="-78"/>
              </a:rPr>
              <a:t>تقديم الدكتور / سعيد صالح جبريل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 Jannat LT" panose="01000000000000000000" pitchFamily="2" charset="-78"/>
              <a:cs typeface="A Jannat LT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6583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15921" y="991673"/>
            <a:ext cx="9688691" cy="4919549"/>
          </a:xfrm>
        </p:spPr>
        <p:txBody>
          <a:bodyPr>
            <a:normAutofit/>
          </a:bodyPr>
          <a:lstStyle/>
          <a:p>
            <a:pPr lvl="0" algn="r" rtl="1"/>
            <a:r>
              <a:rPr lang="ar-SA" sz="2400" b="1" dirty="0" smtClean="0">
                <a:latin typeface="AbdoMaster-Black" panose="02000500030000020004" pitchFamily="50" charset="-78"/>
                <a:cs typeface="AbdoMaster-Black" panose="02000500030000020004" pitchFamily="50" charset="-78"/>
                <a:hlinkClick r:id="rId2" action="ppaction://hlinkfile"/>
              </a:rPr>
              <a:t>حذف الفراغات</a:t>
            </a:r>
            <a:endParaRPr lang="ar-SA" sz="2400" b="1" dirty="0" smtClean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r>
              <a:rPr lang="ar-SA" sz="2400" b="1" dirty="0" smtClean="0">
                <a:latin typeface="AbdoMaster-Black" panose="02000500030000020004" pitchFamily="50" charset="-78"/>
                <a:cs typeface="AbdoMaster-Black" panose="02000500030000020004" pitchFamily="50" charset="-78"/>
              </a:rPr>
              <a:t>الفراغات </a:t>
            </a:r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قبل الفاصلة</a:t>
            </a:r>
            <a:endParaRPr lang="en-US" sz="24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بعد حرف الواو</a:t>
            </a:r>
            <a:endParaRPr lang="en-US" sz="24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قبل النقطة</a:t>
            </a:r>
            <a:endParaRPr lang="en-US" sz="24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حذف الفراغ بين الكلمات </a:t>
            </a:r>
            <a:endParaRPr lang="ar-SA" sz="2400" b="1" dirty="0" smtClean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 rtl="1"/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النسخ واللصق من مصادر خارجية(استخدام مستند نص)</a:t>
            </a:r>
            <a:endParaRPr lang="en-US" sz="24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endParaRPr lang="en-US" sz="24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/>
            <a:endParaRPr lang="en-US" sz="24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</p:txBody>
      </p:sp>
      <p:sp>
        <p:nvSpPr>
          <p:cNvPr id="4" name="سهم إلى اليمين 3">
            <a:hlinkClick r:id="rId3" action="ppaction://hlinksldjump"/>
          </p:cNvPr>
          <p:cNvSpPr/>
          <p:nvPr/>
        </p:nvSpPr>
        <p:spPr>
          <a:xfrm>
            <a:off x="2047741" y="5254580"/>
            <a:ext cx="1700011" cy="5537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r" rtl="1"/>
            <a:r>
              <a:rPr lang="ar-SA" sz="2400" b="1" dirty="0" smtClean="0">
                <a:latin typeface="AbdoMaster-Black" panose="02000500030000020004" pitchFamily="50" charset="-78"/>
                <a:cs typeface="AbdoMaster-Black" panose="02000500030000020004" pitchFamily="50" charset="-78"/>
                <a:hlinkClick r:id="rId2" action="ppaction://hlinkfile"/>
              </a:rPr>
              <a:t>الكائنات</a:t>
            </a:r>
            <a:endParaRPr lang="ar-SA" sz="2400" b="1" dirty="0" smtClean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إضافة ملف </a:t>
            </a:r>
            <a:r>
              <a:rPr lang="en-US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pdf</a:t>
            </a:r>
          </a:p>
          <a:p>
            <a:pPr lvl="0" algn="r" rtl="1"/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إضافة ملف ورد</a:t>
            </a:r>
            <a:endParaRPr lang="en-US" sz="24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إضافة معادلة</a:t>
            </a:r>
            <a:endParaRPr lang="en-US" sz="24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r>
              <a:rPr lang="ar-SA" sz="2400" b="1" dirty="0" smtClean="0">
                <a:latin typeface="AbdoMaster-Black" panose="02000500030000020004" pitchFamily="50" charset="-78"/>
                <a:cs typeface="AbdoMaster-Black" panose="02000500030000020004" pitchFamily="50" charset="-78"/>
              </a:rPr>
              <a:t>إضافة </a:t>
            </a:r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رمز  نوع الخط </a:t>
            </a:r>
            <a:r>
              <a:rPr lang="en-US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AGA Arabesque)</a:t>
            </a:r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 و </a:t>
            </a:r>
            <a:r>
              <a:rPr lang="en-US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(Wingdings</a:t>
            </a:r>
          </a:p>
          <a:p>
            <a:pPr lvl="0" algn="r" rtl="1"/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 </a:t>
            </a:r>
            <a:endParaRPr lang="en-US" dirty="0"/>
          </a:p>
        </p:txBody>
      </p:sp>
      <p:sp>
        <p:nvSpPr>
          <p:cNvPr id="4" name="سهم إلى اليمين 3">
            <a:hlinkClick r:id="rId3" action="ppaction://hlinksldjump"/>
          </p:cNvPr>
          <p:cNvSpPr/>
          <p:nvPr/>
        </p:nvSpPr>
        <p:spPr>
          <a:xfrm>
            <a:off x="1313645" y="5447763"/>
            <a:ext cx="2228045" cy="6825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09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21355"/>
          </a:xfrm>
        </p:spPr>
        <p:txBody>
          <a:bodyPr>
            <a:normAutofit/>
          </a:bodyPr>
          <a:lstStyle/>
          <a:p>
            <a:pPr algn="r"/>
            <a:r>
              <a:rPr lang="ar-SA" sz="4400" b="1" dirty="0">
                <a:solidFill>
                  <a:srgbClr val="A5301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doMaster-Black" panose="02000500030000020004" pitchFamily="50" charset="-78"/>
                <a:cs typeface="AbdoMaster-Black" panose="02000500030000020004" pitchFamily="50" charset="-78"/>
              </a:rPr>
              <a:t>موضوعات الدورة:</a:t>
            </a:r>
            <a:endParaRPr lang="en-US" sz="4400" b="1" dirty="0">
              <a:solidFill>
                <a:srgbClr val="A5301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89212" y="1545465"/>
            <a:ext cx="8915400" cy="4365757"/>
          </a:xfrm>
        </p:spPr>
        <p:txBody>
          <a:bodyPr/>
          <a:lstStyle/>
          <a:p>
            <a:pPr algn="r" rtl="1"/>
            <a:r>
              <a:rPr lang="en-US" b="1" dirty="0" smtClean="0">
                <a:solidFill>
                  <a:schemeClr val="tx1"/>
                </a:solidFill>
                <a:hlinkClick r:id="rId3" action="ppaction://hlinksldjump"/>
              </a:rPr>
              <a:t>   1-1</a:t>
            </a:r>
            <a:r>
              <a:rPr lang="ar-SA" b="1" dirty="0" smtClean="0">
                <a:solidFill>
                  <a:schemeClr val="tx1"/>
                </a:solidFill>
                <a:hlinkClick r:id="rId3" action="ppaction://hlinksldjump"/>
              </a:rPr>
              <a:t>إعداد </a:t>
            </a:r>
            <a:r>
              <a:rPr lang="ar-SA" b="1" dirty="0">
                <a:solidFill>
                  <a:schemeClr val="tx1"/>
                </a:solidFill>
                <a:hlinkClick r:id="rId3" action="ppaction://hlinksldjump"/>
              </a:rPr>
              <a:t>الملف</a:t>
            </a:r>
            <a:endParaRPr lang="ar-SA" b="1" dirty="0">
              <a:solidFill>
                <a:schemeClr val="tx1"/>
              </a:solidFill>
            </a:endParaRPr>
          </a:p>
          <a:p>
            <a:pPr algn="r" rtl="1"/>
            <a:r>
              <a:rPr lang="en-US" b="1" dirty="0" smtClean="0">
                <a:solidFill>
                  <a:schemeClr val="tx1"/>
                </a:solidFill>
                <a:hlinkClick r:id="rId4" action="ppaction://hlinksldjump"/>
              </a:rPr>
              <a:t> </a:t>
            </a:r>
            <a:r>
              <a:rPr lang="en-US" b="1" dirty="0" smtClean="0">
                <a:solidFill>
                  <a:schemeClr val="tx1"/>
                </a:solidFill>
                <a:hlinkClick r:id="rId3" action="ppaction://hlinksldjump"/>
              </a:rPr>
              <a:t>2-1 </a:t>
            </a:r>
            <a:r>
              <a:rPr lang="ar-SA" b="1" dirty="0" smtClean="0">
                <a:solidFill>
                  <a:schemeClr val="tx1"/>
                </a:solidFill>
                <a:hlinkClick r:id="rId4" action="ppaction://hlinksldjump"/>
              </a:rPr>
              <a:t>ترقيم الصفحات</a:t>
            </a:r>
            <a:endParaRPr lang="ar-SA" b="1" dirty="0" smtClean="0">
              <a:solidFill>
                <a:schemeClr val="tx1"/>
              </a:solidFill>
            </a:endParaRPr>
          </a:p>
          <a:p>
            <a:pPr algn="r" rtl="1"/>
            <a:r>
              <a:rPr lang="en-US" b="1" dirty="0" smtClean="0">
                <a:solidFill>
                  <a:schemeClr val="tx1"/>
                </a:solidFill>
                <a:hlinkClick r:id="rId3" action="ppaction://hlinksldjump"/>
              </a:rPr>
              <a:t>  3-1 </a:t>
            </a:r>
            <a:r>
              <a:rPr lang="ar-SA" b="1" dirty="0" smtClean="0">
                <a:solidFill>
                  <a:schemeClr val="tx1"/>
                </a:solidFill>
                <a:hlinkClick r:id="rId5" action="ppaction://hlinksldjump"/>
              </a:rPr>
              <a:t>فهرس  </a:t>
            </a:r>
            <a:r>
              <a:rPr lang="ar-SA" b="1" dirty="0">
                <a:solidFill>
                  <a:schemeClr val="tx1"/>
                </a:solidFill>
                <a:hlinkClick r:id="rId5" action="ppaction://hlinksldjump"/>
              </a:rPr>
              <a:t>المحتويات </a:t>
            </a:r>
            <a:r>
              <a:rPr lang="ar-SA" b="1" dirty="0" smtClean="0">
                <a:solidFill>
                  <a:schemeClr val="tx1"/>
                </a:solidFill>
                <a:hlinkClick r:id="rId5" action="ppaction://hlinksldjump"/>
              </a:rPr>
              <a:t>الإلكتروني</a:t>
            </a:r>
            <a:endParaRPr lang="ar-SA" b="1" dirty="0" smtClean="0">
              <a:solidFill>
                <a:schemeClr val="tx1"/>
              </a:solidFill>
            </a:endParaRPr>
          </a:p>
          <a:p>
            <a:pPr algn="r" rtl="1"/>
            <a:r>
              <a:rPr lang="ar-SA" b="1" dirty="0" smtClean="0">
                <a:solidFill>
                  <a:schemeClr val="tx1"/>
                </a:solidFill>
                <a:hlinkClick r:id="rId6" action="ppaction://hlinksldjump"/>
              </a:rPr>
              <a:t>إضافة التعليقات والمراجعة الإلكترونية</a:t>
            </a:r>
            <a:endParaRPr lang="en-US" b="1" dirty="0" smtClean="0">
              <a:solidFill>
                <a:schemeClr val="tx1"/>
              </a:solidFill>
            </a:endParaRPr>
          </a:p>
          <a:p>
            <a:pPr algn="r" rtl="1"/>
            <a:r>
              <a:rPr lang="en-US" b="1" dirty="0">
                <a:solidFill>
                  <a:schemeClr val="tx1"/>
                </a:solidFill>
                <a:hlinkClick r:id="rId7" action="ppaction://hlinksldjump"/>
              </a:rPr>
              <a:t> </a:t>
            </a:r>
            <a:r>
              <a:rPr lang="en-US" b="1" dirty="0">
                <a:solidFill>
                  <a:schemeClr val="tx1"/>
                </a:solidFill>
                <a:hlinkClick r:id="rId3" action="ppaction://hlinksldjump"/>
              </a:rPr>
              <a:t>1-2 </a:t>
            </a:r>
            <a:r>
              <a:rPr lang="ar-SA" b="1" dirty="0">
                <a:solidFill>
                  <a:schemeClr val="tx1"/>
                </a:solidFill>
                <a:hlinkClick r:id="rId7" action="ppaction://hlinksldjump"/>
              </a:rPr>
              <a:t>التوثيق</a:t>
            </a:r>
            <a:r>
              <a:rPr lang="ar-SA" b="1" dirty="0">
                <a:solidFill>
                  <a:schemeClr val="tx1"/>
                </a:solidFill>
              </a:rPr>
              <a:t> </a:t>
            </a:r>
          </a:p>
          <a:p>
            <a:pPr algn="r" rtl="1"/>
            <a:r>
              <a:rPr lang="en-US" b="1" dirty="0" smtClean="0">
                <a:solidFill>
                  <a:schemeClr val="tx1"/>
                </a:solidFill>
                <a:hlinkClick r:id="rId3" action="ppaction://hlinksldjump"/>
              </a:rPr>
              <a:t>   2-2 </a:t>
            </a:r>
            <a:r>
              <a:rPr lang="ar-SA" b="1" dirty="0" smtClean="0">
                <a:solidFill>
                  <a:schemeClr val="tx1"/>
                </a:solidFill>
                <a:hlinkClick r:id="rId8" action="ppaction://hlinksldjump"/>
              </a:rPr>
              <a:t>التعامل </a:t>
            </a:r>
            <a:r>
              <a:rPr lang="ar-SA" b="1" dirty="0">
                <a:solidFill>
                  <a:schemeClr val="tx1"/>
                </a:solidFill>
                <a:hlinkClick r:id="rId8" action="ppaction://hlinksldjump"/>
              </a:rPr>
              <a:t>مع الجداول والصور</a:t>
            </a:r>
            <a:endParaRPr lang="ar-SA" b="1" dirty="0">
              <a:solidFill>
                <a:schemeClr val="tx1"/>
              </a:solidFill>
            </a:endParaRPr>
          </a:p>
          <a:p>
            <a:pPr algn="r" rtl="1"/>
            <a:r>
              <a:rPr lang="en-US" b="1" dirty="0" smtClean="0">
                <a:solidFill>
                  <a:schemeClr val="tx1"/>
                </a:solidFill>
                <a:hlinkClick r:id="rId3" action="ppaction://hlinksldjump"/>
              </a:rPr>
              <a:t>3-2</a:t>
            </a:r>
            <a:r>
              <a:rPr lang="ar-SA" b="1" dirty="0" smtClean="0">
                <a:solidFill>
                  <a:schemeClr val="tx1"/>
                </a:solidFill>
              </a:rPr>
              <a:t>   </a:t>
            </a:r>
            <a:r>
              <a:rPr lang="ar-SA" b="1" dirty="0" smtClean="0">
                <a:solidFill>
                  <a:schemeClr val="tx1"/>
                </a:solidFill>
                <a:hlinkClick r:id="rId9" action="ppaction://hlinksldjump"/>
              </a:rPr>
              <a:t>حذف </a:t>
            </a:r>
            <a:r>
              <a:rPr lang="ar-SA" b="1" dirty="0">
                <a:solidFill>
                  <a:schemeClr val="tx1"/>
                </a:solidFill>
                <a:hlinkClick r:id="rId9" action="ppaction://hlinksldjump"/>
              </a:rPr>
              <a:t>الفراغات</a:t>
            </a:r>
            <a:endParaRPr lang="en-US" dirty="0">
              <a:solidFill>
                <a:schemeClr val="tx1"/>
              </a:solidFill>
            </a:endParaRPr>
          </a:p>
          <a:p>
            <a:pPr algn="r" rtl="1"/>
            <a:r>
              <a:rPr lang="ar-SA" b="1" dirty="0">
                <a:solidFill>
                  <a:schemeClr val="tx1"/>
                </a:solidFill>
                <a:hlinkClick r:id="rId10" action="ppaction://hlinksldjump"/>
              </a:rPr>
              <a:t> </a:t>
            </a:r>
            <a:r>
              <a:rPr lang="en-US" b="1" dirty="0">
                <a:solidFill>
                  <a:schemeClr val="tx1"/>
                </a:solidFill>
                <a:hlinkClick r:id="rId10" action="ppaction://hlinksldjump"/>
              </a:rPr>
              <a:t>3-2</a:t>
            </a:r>
            <a:r>
              <a:rPr lang="ar-SA" b="1" dirty="0">
                <a:solidFill>
                  <a:schemeClr val="tx1"/>
                </a:solidFill>
                <a:hlinkClick r:id="rId10" action="ppaction://hlinksldjump"/>
              </a:rPr>
              <a:t> إضافة كائن إلى ورد</a:t>
            </a:r>
            <a:r>
              <a:rPr lang="en-US" b="1" dirty="0" smtClean="0">
                <a:solidFill>
                  <a:schemeClr val="tx1"/>
                </a:solidFill>
                <a:hlinkClick r:id="rId10" action="ppaction://hlinksldjump"/>
              </a:rPr>
              <a:t> </a:t>
            </a:r>
            <a:endParaRPr lang="ar-SA" b="1" dirty="0" smtClean="0">
              <a:solidFill>
                <a:schemeClr val="tx1"/>
              </a:solidFill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80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28700" dirty="0" smtClean="0">
                <a:solidFill>
                  <a:srgbClr val="C00000"/>
                </a:solidFill>
                <a:effectLst>
                  <a:outerShdw blurRad="25400" dist="12700" dir="6300000" sx="101000" sy="101000" algn="t" rotWithShape="0">
                    <a:prstClr val="black">
                      <a:alpha val="68000"/>
                    </a:prstClr>
                  </a:outerShdw>
                </a:effectLst>
                <a:sym typeface="AGA Arabesque" panose="05010101010101010101" pitchFamily="2" charset="2"/>
              </a:rPr>
              <a:t></a:t>
            </a:r>
            <a:endParaRPr lang="en-US" dirty="0">
              <a:solidFill>
                <a:srgbClr val="C00000"/>
              </a:solidFill>
              <a:effectLst>
                <a:outerShdw blurRad="25400" dist="12700" dir="6300000" sx="101000" sy="101000" algn="t" rotWithShape="0">
                  <a:prstClr val="black">
                    <a:alpha val="68000"/>
                  </a:prst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842457" y="3271233"/>
            <a:ext cx="37348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 Thuluth" pitchFamily="2" charset="-78"/>
                <a:cs typeface="A Thuluth" pitchFamily="2" charset="-78"/>
              </a:rPr>
              <a:t>محمد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 Thuluth" pitchFamily="2" charset="-78"/>
              <a:cs typeface="A Thuluth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7656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06073" y="734096"/>
            <a:ext cx="9598539" cy="5177126"/>
          </a:xfrm>
        </p:spPr>
        <p:txBody>
          <a:bodyPr>
            <a:normAutofit/>
          </a:bodyPr>
          <a:lstStyle/>
          <a:p>
            <a:pPr lvl="0" algn="r" rtl="1"/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  <a:hlinkClick r:id="rId2" action="ppaction://hlinkfile"/>
              </a:rPr>
              <a:t>ضبط إعدادات الملف </a:t>
            </a:r>
            <a:r>
              <a:rPr lang="ar-SA" sz="2800" b="1" dirty="0" smtClean="0">
                <a:latin typeface="AbdoMaster-Black" panose="02000500030000020004" pitchFamily="50" charset="-78"/>
                <a:cs typeface="AbdoMaster-Black" panose="02000500030000020004" pitchFamily="50" charset="-78"/>
                <a:hlinkClick r:id="rId2" action="ppaction://hlinkfile"/>
              </a:rPr>
              <a:t>والهوامش.</a:t>
            </a:r>
            <a:endParaRPr lang="en-US" sz="2800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اللغة العربية </a:t>
            </a:r>
            <a:r>
              <a:rPr lang="ar-SA" sz="2800" b="1" dirty="0" smtClean="0">
                <a:latin typeface="AbdoMaster-Black" panose="02000500030000020004" pitchFamily="50" charset="-78"/>
                <a:cs typeface="AbdoMaster-Black" panose="02000500030000020004" pitchFamily="50" charset="-78"/>
              </a:rPr>
              <a:t>والأجنبية.</a:t>
            </a:r>
            <a:endParaRPr lang="en-US" sz="2800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مقاس الخط  </a:t>
            </a:r>
            <a:r>
              <a:rPr lang="ar-SA" sz="2800" b="1" dirty="0" smtClean="0">
                <a:latin typeface="AbdoMaster-Black" panose="02000500030000020004" pitchFamily="50" charset="-78"/>
                <a:cs typeface="AbdoMaster-Black" panose="02000500030000020004" pitchFamily="50" charset="-78"/>
              </a:rPr>
              <a:t>ونوعه.</a:t>
            </a:r>
            <a:endParaRPr lang="en-US" sz="2800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الفقرات والأسطر </a:t>
            </a:r>
            <a:r>
              <a:rPr lang="ar-SA" sz="2800" b="1" dirty="0" smtClean="0">
                <a:latin typeface="AbdoMaster-Black" panose="02000500030000020004" pitchFamily="50" charset="-78"/>
                <a:cs typeface="AbdoMaster-Black" panose="02000500030000020004" pitchFamily="50" charset="-78"/>
              </a:rPr>
              <a:t>.</a:t>
            </a:r>
            <a:endParaRPr lang="en-US" sz="2800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تغير  مقاس الانش إلى </a:t>
            </a:r>
            <a:r>
              <a:rPr lang="ar-SA" sz="2800" b="1" dirty="0" smtClean="0">
                <a:latin typeface="AbdoMaster-Black" panose="02000500030000020004" pitchFamily="50" charset="-78"/>
                <a:cs typeface="AbdoMaster-Black" panose="02000500030000020004" pitchFamily="50" charset="-78"/>
              </a:rPr>
              <a:t>سم في الهوامش.</a:t>
            </a:r>
          </a:p>
          <a:p>
            <a:pPr lvl="0" algn="r" rtl="1"/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تغير أرقام الكتابة</a:t>
            </a:r>
            <a:endParaRPr lang="en-US" sz="28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 rtl="1"/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تغير وقت الحفظ</a:t>
            </a:r>
            <a:endParaRPr lang="en-US" sz="28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endParaRPr lang="en-US" sz="2800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/>
            <a:endParaRPr lang="en-US" sz="2800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</p:txBody>
      </p:sp>
      <p:sp>
        <p:nvSpPr>
          <p:cNvPr id="4" name="سهم إلى اليمين 3">
            <a:hlinkClick r:id="rId3" action="ppaction://hlinksldjump"/>
          </p:cNvPr>
          <p:cNvSpPr/>
          <p:nvPr/>
        </p:nvSpPr>
        <p:spPr>
          <a:xfrm>
            <a:off x="4172755" y="5125792"/>
            <a:ext cx="1481070" cy="5280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32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640169" y="1038896"/>
            <a:ext cx="8915400" cy="3777622"/>
          </a:xfrm>
        </p:spPr>
        <p:txBody>
          <a:bodyPr vert="horz" lIns="91440" tIns="45720" rIns="91440" bIns="45720" rtlCol="0">
            <a:noAutofit/>
          </a:bodyPr>
          <a:lstStyle/>
          <a:p>
            <a:pPr algn="r" rtl="1"/>
            <a:r>
              <a:rPr lang="ar-SA" sz="2800" b="1" dirty="0" smtClean="0">
                <a:latin typeface="AbdoMaster-Black" panose="02000500030000020004" pitchFamily="50" charset="-78"/>
                <a:cs typeface="AbdoMaster-Black" panose="02000500030000020004" pitchFamily="50" charset="-78"/>
                <a:hlinkClick r:id="rId2" action="ppaction://hlinkfile"/>
              </a:rPr>
              <a:t>ترقيم الصفحات</a:t>
            </a:r>
            <a:endParaRPr lang="ar-SA" sz="2800" b="1" dirty="0" smtClean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 rtl="1"/>
            <a:r>
              <a:rPr lang="ar-SA" sz="2800" b="1" dirty="0" smtClean="0">
                <a:latin typeface="AbdoMaster-Black" panose="02000500030000020004" pitchFamily="50" charset="-78"/>
                <a:cs typeface="AbdoMaster-Black" panose="02000500030000020004" pitchFamily="50" charset="-78"/>
              </a:rPr>
              <a:t>عمل </a:t>
            </a:r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فاصل صفحات أحرف </a:t>
            </a:r>
            <a:r>
              <a:rPr lang="ar-SA" sz="2800" b="1" dirty="0" smtClean="0">
                <a:latin typeface="AbdoMaster-Black" panose="02000500030000020004" pitchFamily="50" charset="-78"/>
                <a:cs typeface="AbdoMaster-Black" panose="02000500030000020004" pitchFamily="50" charset="-78"/>
              </a:rPr>
              <a:t>وأرقام</a:t>
            </a:r>
            <a:endParaRPr lang="en-US" sz="28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 rtl="1"/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عمل صفحة داخل الملف باتجاه </a:t>
            </a:r>
            <a:r>
              <a:rPr lang="ar-SA" sz="2800" b="1" dirty="0" smtClean="0">
                <a:latin typeface="AbdoMaster-Black" panose="02000500030000020004" pitchFamily="50" charset="-78"/>
                <a:cs typeface="AbdoMaster-Black" panose="02000500030000020004" pitchFamily="50" charset="-78"/>
              </a:rPr>
              <a:t>أفقي</a:t>
            </a:r>
          </a:p>
          <a:p>
            <a:pPr lvl="0" algn="r" rtl="1"/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تغطية رقم الفصل</a:t>
            </a:r>
            <a:endParaRPr lang="en-US" sz="28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 rtl="1"/>
            <a:endParaRPr lang="en-US" sz="28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 rtl="1"/>
            <a:endParaRPr lang="en-US" sz="28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</p:txBody>
      </p:sp>
      <p:sp>
        <p:nvSpPr>
          <p:cNvPr id="4" name="سهم إلى اليمين 3">
            <a:hlinkClick r:id="rId3" action="ppaction://hlinksldjump"/>
          </p:cNvPr>
          <p:cNvSpPr/>
          <p:nvPr/>
        </p:nvSpPr>
        <p:spPr>
          <a:xfrm>
            <a:off x="1893194" y="5692462"/>
            <a:ext cx="1493950" cy="437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64209" y="1219200"/>
            <a:ext cx="8915400" cy="3777622"/>
          </a:xfrm>
        </p:spPr>
        <p:txBody>
          <a:bodyPr/>
          <a:lstStyle/>
          <a:p>
            <a:pPr algn="r" rtl="1"/>
            <a:r>
              <a:rPr lang="ar-SA" sz="2400" b="1" dirty="0" smtClean="0">
                <a:latin typeface="AbdoMaster-Black" panose="02000500030000020004" pitchFamily="50" charset="-78"/>
                <a:cs typeface="AbdoMaster-Black" panose="02000500030000020004" pitchFamily="50" charset="-78"/>
                <a:hlinkClick r:id="rId3" action="ppaction://hlinkfile"/>
              </a:rPr>
              <a:t>الفهارس</a:t>
            </a:r>
            <a:endParaRPr lang="ar-SA" sz="2400" b="1" dirty="0" smtClean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 rtl="1"/>
            <a:r>
              <a:rPr lang="ar-SA" sz="2400" b="1" dirty="0" smtClean="0">
                <a:latin typeface="AbdoMaster-Black" panose="02000500030000020004" pitchFamily="50" charset="-78"/>
                <a:cs typeface="AbdoMaster-Black" panose="02000500030000020004" pitchFamily="50" charset="-78"/>
              </a:rPr>
              <a:t>جدول </a:t>
            </a:r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الفهرس الرئيسي</a:t>
            </a:r>
            <a:endParaRPr lang="en-US" sz="24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 rtl="1"/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جدول الصور</a:t>
            </a:r>
            <a:endParaRPr lang="en-US" sz="24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 rtl="1"/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جدول </a:t>
            </a:r>
            <a:r>
              <a:rPr lang="ar-SA" sz="2400" b="1" dirty="0" smtClean="0">
                <a:latin typeface="AbdoMaster-Black" panose="02000500030000020004" pitchFamily="50" charset="-78"/>
                <a:cs typeface="AbdoMaster-Black" panose="02000500030000020004" pitchFamily="50" charset="-78"/>
              </a:rPr>
              <a:t>الجداول</a:t>
            </a:r>
          </a:p>
          <a:p>
            <a:pPr marL="0" indent="0" algn="r" rtl="1">
              <a:buNone/>
            </a:pPr>
            <a:endParaRPr lang="en-US" sz="24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/>
            <a:endParaRPr lang="en-US" dirty="0"/>
          </a:p>
        </p:txBody>
      </p:sp>
      <p:sp>
        <p:nvSpPr>
          <p:cNvPr id="4" name="سهم إلى اليمين 3">
            <a:hlinkClick r:id="rId4" action="ppaction://hlinksldjump"/>
          </p:cNvPr>
          <p:cNvSpPr/>
          <p:nvPr/>
        </p:nvSpPr>
        <p:spPr>
          <a:xfrm>
            <a:off x="1764406" y="5422006"/>
            <a:ext cx="1571222" cy="6053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930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02288" y="1476777"/>
            <a:ext cx="8915400" cy="3777622"/>
          </a:xfrm>
        </p:spPr>
        <p:txBody>
          <a:bodyPr>
            <a:normAutofit/>
          </a:bodyPr>
          <a:lstStyle/>
          <a:p>
            <a:pPr algn="r" rtl="1"/>
            <a:r>
              <a:rPr lang="ar-SA" sz="2400" b="1" dirty="0" smtClean="0">
                <a:latin typeface="AbdoMaster-Black" panose="02000500030000020004" pitchFamily="50" charset="-78"/>
                <a:cs typeface="AbdoMaster-Black" panose="02000500030000020004" pitchFamily="50" charset="-78"/>
                <a:hlinkClick r:id="rId3" action="ppaction://hlinkfile"/>
              </a:rPr>
              <a:t>التعليقات والمراجعة الإلكترونية</a:t>
            </a:r>
            <a:endParaRPr lang="ar-SA" sz="24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 rtl="1"/>
            <a:r>
              <a:rPr lang="ar-SA" sz="2400" b="1" dirty="0" smtClean="0">
                <a:latin typeface="AbdoMaster-Black" panose="02000500030000020004" pitchFamily="50" charset="-78"/>
                <a:cs typeface="AbdoMaster-Black" panose="02000500030000020004" pitchFamily="50" charset="-78"/>
              </a:rPr>
              <a:t>إضافة تعليقات على الملف</a:t>
            </a:r>
            <a:endParaRPr lang="en-US" sz="24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 rtl="1"/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مقارنة بين ملفين</a:t>
            </a:r>
            <a:endParaRPr lang="en-US" sz="24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 rtl="1"/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عمل انقسام للصفحة</a:t>
            </a:r>
            <a:endParaRPr lang="en-US" sz="24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/>
            <a:endParaRPr lang="en-US" sz="28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</p:txBody>
      </p:sp>
      <p:sp>
        <p:nvSpPr>
          <p:cNvPr id="4" name="سهم إلى اليمين 3">
            <a:hlinkClick r:id="rId4" action="ppaction://hlinksldjump"/>
          </p:cNvPr>
          <p:cNvSpPr/>
          <p:nvPr/>
        </p:nvSpPr>
        <p:spPr>
          <a:xfrm>
            <a:off x="1764406" y="5422006"/>
            <a:ext cx="1571222" cy="6053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858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447545" y="884350"/>
            <a:ext cx="8915400" cy="3777622"/>
          </a:xfrm>
        </p:spPr>
        <p:txBody>
          <a:bodyPr>
            <a:noAutofit/>
          </a:bodyPr>
          <a:lstStyle/>
          <a:p>
            <a:pPr lvl="0" algn="r" rtl="1"/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  <a:hlinkClick r:id="rId2" action="ppaction://hlinkfile"/>
              </a:rPr>
              <a:t>داخل المتن.</a:t>
            </a:r>
            <a:endParaRPr lang="en-US" sz="28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في الحواشي، مستمر ، كل صفحة، كل مقطع.</a:t>
            </a:r>
            <a:endParaRPr lang="en-US" sz="28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أخر الملف.</a:t>
            </a:r>
            <a:endParaRPr lang="en-US" sz="28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عمل أقواس للحواشي.</a:t>
            </a:r>
            <a:endParaRPr lang="en-US" sz="28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الخط </a:t>
            </a:r>
            <a:r>
              <a:rPr lang="ar-SA" sz="2800" b="1" dirty="0" smtClean="0">
                <a:latin typeface="AbdoMaster-Black" panose="02000500030000020004" pitchFamily="50" charset="-78"/>
                <a:cs typeface="AbdoMaster-Black" panose="02000500030000020004" pitchFamily="50" charset="-78"/>
              </a:rPr>
              <a:t>الفاصل، وتقليل المسافات بينه وبين النص.</a:t>
            </a:r>
            <a:endParaRPr lang="en-US" sz="28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lvl="0" algn="r" rtl="1"/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حذف </a:t>
            </a:r>
            <a:r>
              <a:rPr lang="ar-SA" sz="2800" b="1" dirty="0" smtClean="0">
                <a:latin typeface="AbdoMaster-Black" panose="02000500030000020004" pitchFamily="50" charset="-78"/>
                <a:cs typeface="AbdoMaster-Black" panose="02000500030000020004" pitchFamily="50" charset="-78"/>
              </a:rPr>
              <a:t>الحواشي </a:t>
            </a:r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مرة واحدة.</a:t>
            </a:r>
          </a:p>
          <a:p>
            <a:pPr lvl="0" algn="r" rtl="1"/>
            <a:r>
              <a:rPr lang="ar-SA" sz="28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التأكد من توافق المصادر في المتن والفهرس.</a:t>
            </a:r>
            <a:endParaRPr lang="en-US" sz="28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/>
            <a:endParaRPr lang="en-US" sz="28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</p:txBody>
      </p:sp>
      <p:sp>
        <p:nvSpPr>
          <p:cNvPr id="4" name="سهم إلى اليمين 3">
            <a:hlinkClick r:id="rId3" action="ppaction://hlinksldjump"/>
          </p:cNvPr>
          <p:cNvSpPr/>
          <p:nvPr/>
        </p:nvSpPr>
        <p:spPr>
          <a:xfrm>
            <a:off x="1918952" y="5872766"/>
            <a:ext cx="1609859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43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447544" y="948743"/>
            <a:ext cx="8915400" cy="3777622"/>
          </a:xfrm>
        </p:spPr>
        <p:txBody>
          <a:bodyPr/>
          <a:lstStyle/>
          <a:p>
            <a:pPr algn="r" rtl="1"/>
            <a:r>
              <a:rPr lang="ar-SA" sz="2400" b="1" dirty="0" smtClean="0">
                <a:latin typeface="AbdoMaster-Black" panose="02000500030000020004" pitchFamily="50" charset="-78"/>
                <a:cs typeface="AbdoMaster-Black" panose="02000500030000020004" pitchFamily="50" charset="-78"/>
                <a:hlinkClick r:id="rId2" action="ppaction://hlinkfile"/>
              </a:rPr>
              <a:t>الجداول والصور</a:t>
            </a:r>
            <a:endParaRPr lang="ar-SA" sz="2400" b="1" dirty="0" smtClean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  <a:p>
            <a:pPr algn="r" rtl="1"/>
            <a:r>
              <a:rPr lang="ar-SA" sz="2400" b="1" dirty="0" smtClean="0">
                <a:latin typeface="AbdoMaster-Black" panose="02000500030000020004" pitchFamily="50" charset="-78"/>
                <a:cs typeface="AbdoMaster-Black" panose="02000500030000020004" pitchFamily="50" charset="-78"/>
              </a:rPr>
              <a:t>التعامل </a:t>
            </a:r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مع الجداول وتنسيقها بشكل احترافي</a:t>
            </a:r>
          </a:p>
          <a:p>
            <a:pPr algn="r" rtl="1"/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التعامل مع الصور وتنسيقها</a:t>
            </a:r>
          </a:p>
          <a:p>
            <a:pPr algn="r" rtl="1"/>
            <a:r>
              <a:rPr lang="ar-SA" sz="2400" b="1" dirty="0">
                <a:latin typeface="AbdoMaster-Black" panose="02000500030000020004" pitchFamily="50" charset="-78"/>
                <a:cs typeface="AbdoMaster-Black" panose="02000500030000020004" pitchFamily="50" charset="-78"/>
              </a:rPr>
              <a:t>التعامل مع واجهة البحث الرئيسية(صفحة عنوان الرسالة)</a:t>
            </a:r>
            <a:endParaRPr lang="en-US" sz="2400" b="1" dirty="0">
              <a:latin typeface="AbdoMaster-Black" panose="02000500030000020004" pitchFamily="50" charset="-78"/>
              <a:cs typeface="AbdoMaster-Black" panose="02000500030000020004" pitchFamily="50" charset="-78"/>
            </a:endParaRPr>
          </a:p>
        </p:txBody>
      </p:sp>
      <p:sp>
        <p:nvSpPr>
          <p:cNvPr id="4" name="سهم إلى اليمين 3">
            <a:hlinkClick r:id="rId3" action="ppaction://hlinksldjump"/>
          </p:cNvPr>
          <p:cNvSpPr/>
          <p:nvPr/>
        </p:nvSpPr>
        <p:spPr>
          <a:xfrm>
            <a:off x="1751527" y="5795493"/>
            <a:ext cx="1841679" cy="5666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9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ربطة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Wisp">
    <a:dk1>
      <a:sysClr val="windowText" lastClr="000000"/>
    </a:dk1>
    <a:lt1>
      <a:sysClr val="window" lastClr="FFFFFF"/>
    </a:lt1>
    <a:dk2>
      <a:srgbClr val="766F54"/>
    </a:dk2>
    <a:lt2>
      <a:srgbClr val="E3EACF"/>
    </a:lt2>
    <a:accent1>
      <a:srgbClr val="A53010"/>
    </a:accent1>
    <a:accent2>
      <a:srgbClr val="DE7E18"/>
    </a:accent2>
    <a:accent3>
      <a:srgbClr val="9F8351"/>
    </a:accent3>
    <a:accent4>
      <a:srgbClr val="728653"/>
    </a:accent4>
    <a:accent5>
      <a:srgbClr val="92AA4C"/>
    </a:accent5>
    <a:accent6>
      <a:srgbClr val="6AAC91"/>
    </a:accent6>
    <a:hlink>
      <a:srgbClr val="FB4A18"/>
    </a:hlink>
    <a:folHlink>
      <a:srgbClr val="FB9318"/>
    </a:folHlink>
  </a:clrScheme>
</a:themeOverride>
</file>

<file path=ppt/theme/themeOverride2.xml><?xml version="1.0" encoding="utf-8"?>
<a:themeOverride xmlns:a="http://schemas.openxmlformats.org/drawingml/2006/main">
  <a:clrScheme name="Wisp">
    <a:dk1>
      <a:sysClr val="windowText" lastClr="000000"/>
    </a:dk1>
    <a:lt1>
      <a:sysClr val="window" lastClr="FFFFFF"/>
    </a:lt1>
    <a:dk2>
      <a:srgbClr val="766F54"/>
    </a:dk2>
    <a:lt2>
      <a:srgbClr val="E3EACF"/>
    </a:lt2>
    <a:accent1>
      <a:srgbClr val="A53010"/>
    </a:accent1>
    <a:accent2>
      <a:srgbClr val="DE7E18"/>
    </a:accent2>
    <a:accent3>
      <a:srgbClr val="9F8351"/>
    </a:accent3>
    <a:accent4>
      <a:srgbClr val="728653"/>
    </a:accent4>
    <a:accent5>
      <a:srgbClr val="92AA4C"/>
    </a:accent5>
    <a:accent6>
      <a:srgbClr val="6AAC91"/>
    </a:accent6>
    <a:hlink>
      <a:srgbClr val="FB4A18"/>
    </a:hlink>
    <a:folHlink>
      <a:srgbClr val="FB931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</TotalTime>
  <Words>231</Words>
  <Application>Microsoft Office PowerPoint</Application>
  <PresentationFormat>شاشة عريضة</PresentationFormat>
  <Paragraphs>58</Paragraphs>
  <Slides>11</Slides>
  <Notes>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21" baseType="lpstr">
      <vt:lpstr>A Jannat LT</vt:lpstr>
      <vt:lpstr>A Thuluth</vt:lpstr>
      <vt:lpstr>AbdoMaster-Black</vt:lpstr>
      <vt:lpstr>AGA Arabesque</vt:lpstr>
      <vt:lpstr>Arial</vt:lpstr>
      <vt:lpstr>Calibri</vt:lpstr>
      <vt:lpstr>Century Gothic</vt:lpstr>
      <vt:lpstr>Tahoma</vt:lpstr>
      <vt:lpstr>Wingdings 3</vt:lpstr>
      <vt:lpstr>ربطة</vt:lpstr>
      <vt:lpstr>ما يحتاجه الباحث في برنامج word</vt:lpstr>
      <vt:lpstr>موضوعات الدورة: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ما يحتاجه الباحث في برنامج word</dc:title>
  <dc:creator>saied saleh</dc:creator>
  <cp:lastModifiedBy>saied saleh</cp:lastModifiedBy>
  <cp:revision>22</cp:revision>
  <dcterms:created xsi:type="dcterms:W3CDTF">2018-10-13T10:35:30Z</dcterms:created>
  <dcterms:modified xsi:type="dcterms:W3CDTF">2018-11-21T09:28:39Z</dcterms:modified>
</cp:coreProperties>
</file>